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75" r:id="rId3"/>
    <p:sldId id="276" r:id="rId4"/>
    <p:sldId id="271" r:id="rId5"/>
    <p:sldId id="272" r:id="rId6"/>
    <p:sldId id="273" r:id="rId7"/>
    <p:sldId id="259" r:id="rId8"/>
    <p:sldId id="260" r:id="rId9"/>
    <p:sldId id="262" r:id="rId10"/>
    <p:sldId id="266" r:id="rId11"/>
    <p:sldId id="267" r:id="rId12"/>
    <p:sldId id="263" r:id="rId13"/>
    <p:sldId id="264" r:id="rId14"/>
    <p:sldId id="268" r:id="rId15"/>
    <p:sldId id="265" r:id="rId16"/>
    <p:sldId id="269" r:id="rId17"/>
    <p:sldId id="277" r:id="rId18"/>
    <p:sldId id="27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245" autoAdjust="0"/>
  </p:normalViewPr>
  <p:slideViewPr>
    <p:cSldViewPr>
      <p:cViewPr>
        <p:scale>
          <a:sx n="71" d="100"/>
          <a:sy n="71" d="100"/>
        </p:scale>
        <p:origin x="-134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048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CCC846F-B875-44EA-B372-E30ED4956EAA}" type="slidenum">
              <a:rPr lang="en-US"/>
              <a:pPr>
                <a:defRPr/>
              </a:pPr>
              <a:t>‹#›</a:t>
            </a:fld>
            <a:endParaRPr lang="en-US"/>
          </a:p>
        </p:txBody>
      </p:sp>
    </p:spTree>
    <p:extLst>
      <p:ext uri="{BB962C8B-B14F-4D97-AF65-F5344CB8AC3E}">
        <p14:creationId xmlns:p14="http://schemas.microsoft.com/office/powerpoint/2010/main" val="2708351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C5A8D8-15F3-40C4-AB1E-B35808BE3B1B}" type="slidenum">
              <a:rPr lang="en-US" smtClean="0"/>
              <a:pPr eaLnBrk="1" hangingPunct="1"/>
              <a:t>3</a:t>
            </a:fld>
            <a:endParaRPr 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FIVB &amp; USAV Ball Handling Guidance.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1AA39E4-DF98-4AA7-A703-22E0C10F0367}" type="slidenum">
              <a:rPr lang="en-US" smtClean="0"/>
              <a:pPr eaLnBrk="1" hangingPunct="1"/>
              <a:t>12</a:t>
            </a:fld>
            <a:endParaRPr lang="en-US" smtClean="0"/>
          </a:p>
        </p:txBody>
      </p:sp>
      <p:sp>
        <p:nvSpPr>
          <p:cNvPr id="3072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AC4E87F-3202-4397-A5CC-34E1D4BA7D27}" type="slidenum">
              <a:rPr lang="en-US" sz="1200"/>
              <a:pPr algn="r" eaLnBrk="1" hangingPunct="1"/>
              <a:t>12</a:t>
            </a:fld>
            <a:endParaRPr lang="en-US" sz="1200"/>
          </a:p>
        </p:txBody>
      </p:sp>
      <p:sp>
        <p:nvSpPr>
          <p:cNvPr id="30724" name="Rectangle 2"/>
          <p:cNvSpPr>
            <a:spLocks noRot="1" noChangeArrowheads="1" noTextEdit="1"/>
          </p:cNvSpPr>
          <p:nvPr>
            <p:ph type="sldImg"/>
          </p:nvPr>
        </p:nvSpPr>
        <p:spPr>
          <a:xfrm>
            <a:off x="1144588" y="685800"/>
            <a:ext cx="4572000" cy="3429000"/>
          </a:xfrm>
          <a:ln/>
        </p:spPr>
      </p:sp>
      <p:sp>
        <p:nvSpPr>
          <p:cNvPr id="30725"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lstStyle/>
          <a:p>
            <a:pPr marL="1208088" lvl="2" indent="-241300" eaLnBrk="1" hangingPunct="1"/>
            <a:r>
              <a:rPr lang="en-US" smtClean="0"/>
              <a:t>A one-handed “power” tip may result in a thrown ball.  The first referee must recognize the fine line between an aggressive, athletic play and a thrown ball.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D3142AA-993E-4C4A-9285-5CAB190FAFC8}" type="slidenum">
              <a:rPr lang="en-US" smtClean="0"/>
              <a:pPr eaLnBrk="1" hangingPunct="1"/>
              <a:t>13</a:t>
            </a:fld>
            <a:endParaRPr lang="en-US" smtClean="0"/>
          </a:p>
        </p:txBody>
      </p:sp>
      <p:sp>
        <p:nvSpPr>
          <p:cNvPr id="3174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CEA265F-95C1-41B1-B1CD-28A166E1084D}" type="slidenum">
              <a:rPr lang="en-US" sz="1200"/>
              <a:pPr algn="r" eaLnBrk="1" hangingPunct="1"/>
              <a:t>13</a:t>
            </a:fld>
            <a:endParaRPr lang="en-US" sz="1200"/>
          </a:p>
        </p:txBody>
      </p:sp>
      <p:sp>
        <p:nvSpPr>
          <p:cNvPr id="31748" name="Rectangle 2"/>
          <p:cNvSpPr>
            <a:spLocks noRot="1" noChangeArrowheads="1" noTextEdit="1"/>
          </p:cNvSpPr>
          <p:nvPr>
            <p:ph type="sldImg"/>
          </p:nvPr>
        </p:nvSpPr>
        <p:spPr>
          <a:xfrm>
            <a:off x="1144588" y="685800"/>
            <a:ext cx="4572000" cy="3429000"/>
          </a:xfrm>
          <a:ln/>
        </p:spPr>
      </p:sp>
      <p:sp>
        <p:nvSpPr>
          <p:cNvPr id="31749"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lstStyle/>
          <a:p>
            <a:pPr marL="1208088" lvl="2" indent="-241300" eaLnBrk="1" hangingPunct="1"/>
            <a:r>
              <a:rPr lang="en-US" smtClean="0"/>
              <a:t>NOTE:  Refer to Rule 9.  This does not impact current blocking rules; those will be applied as has always been the case.  It also does not apply to a player’s follow-through after attacking or blocking a ball.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AD0818-2BDE-4AD7-9059-E7EC4B420192}" type="slidenum">
              <a:rPr lang="en-US" smtClean="0"/>
              <a:pPr eaLnBrk="1" hangingPunct="1"/>
              <a:t>14</a:t>
            </a:fld>
            <a:endParaRPr lang="en-US" smtClean="0"/>
          </a:p>
        </p:txBody>
      </p:sp>
      <p:sp>
        <p:nvSpPr>
          <p:cNvPr id="3277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63C3B62-F424-48DE-B9FE-FEAB725CAD89}" type="slidenum">
              <a:rPr lang="en-US" sz="1200"/>
              <a:pPr algn="r" eaLnBrk="1" hangingPunct="1"/>
              <a:t>14</a:t>
            </a:fld>
            <a:endParaRPr lang="en-US" sz="1200"/>
          </a:p>
        </p:txBody>
      </p:sp>
      <p:sp>
        <p:nvSpPr>
          <p:cNvPr id="32772" name="Rectangle 2"/>
          <p:cNvSpPr>
            <a:spLocks noRot="1" noChangeArrowheads="1" noTextEdit="1"/>
          </p:cNvSpPr>
          <p:nvPr>
            <p:ph type="sldImg"/>
          </p:nvPr>
        </p:nvSpPr>
        <p:spPr>
          <a:xfrm>
            <a:off x="1144588" y="685800"/>
            <a:ext cx="4572000" cy="3429000"/>
          </a:xfrm>
          <a:ln/>
        </p:spPr>
      </p:sp>
      <p:sp>
        <p:nvSpPr>
          <p:cNvPr id="32773"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lstStyle/>
          <a:p>
            <a:pPr marL="1208088" lvl="2" indent="-241300" eaLnBrk="1" hangingPunct="1"/>
            <a:r>
              <a:rPr lang="en-US" smtClean="0"/>
              <a:t>NOTE:  If a player is not reaching higher than the top of the net, s/he can never be considered a blocker.</a:t>
            </a:r>
          </a:p>
          <a:p>
            <a:pPr marL="1208088" lvl="2" indent="-241300" eaLnBrk="1" hangingPunct="1"/>
            <a:endParaRPr lang="en-US" smtClean="0"/>
          </a:p>
          <a:p>
            <a:pPr marL="1208088" lvl="2" indent="-241300" eaLnBrk="1" hangingPunct="1"/>
            <a:r>
              <a:rPr lang="en-US" smtClean="0"/>
              <a:t>NOTE:  A block may result in a caught and thrown ball.</a:t>
            </a:r>
          </a:p>
          <a:p>
            <a:pPr marL="1208088" lvl="2" indent="-241300" eaLnBrk="1" hangingPunct="1"/>
            <a:endParaRPr lang="en-US" smtClean="0"/>
          </a:p>
          <a:p>
            <a:pPr marL="1208088" lvl="2" indent="-241300" eaLnBrk="1" hangingPunct="1"/>
            <a:r>
              <a:rPr lang="en-US" smtClean="0"/>
              <a:t>NOTE:  A ball trapped against the net may result in a caught/thrown ball.</a:t>
            </a:r>
          </a:p>
          <a:p>
            <a:pPr marL="1208088" lvl="2" indent="-241300" eaLnBrk="1" hangingPunct="1"/>
            <a:endParaRPr lang="en-US" smtClean="0"/>
          </a:p>
          <a:p>
            <a:pPr marL="1208088" lvl="2" indent="-241300" eaLnBrk="1" hangingPunct="1"/>
            <a:r>
              <a:rPr lang="en-US" smtClean="0"/>
              <a:t>NOTE:  Illegal blockers include back row players and the Libero.  A block (actual contact with the ball while the player is reaching higher than the top of the net) of the serve is illegal.</a:t>
            </a:r>
          </a:p>
          <a:p>
            <a:pPr marL="1208088" lvl="2" indent="-241300" eaLnBrk="1" hangingPunct="1"/>
            <a:endParaRPr lang="en-US" smtClean="0"/>
          </a:p>
          <a:p>
            <a:pPr marL="1208088" lvl="2" indent="-241300" eaLnBrk="1" hangingPunct="1"/>
            <a:r>
              <a:rPr lang="en-US" smtClean="0"/>
              <a:t>NOTE:  A ball rolling down the body (during blocking OR other actions) is probably legal since the ball has not been caught and/or thrown.</a:t>
            </a:r>
          </a:p>
          <a:p>
            <a:pPr marL="1208088" lvl="2" indent="-241300" eaLnBrk="1" hangingPunct="1"/>
            <a:endParaRPr lang="en-US" smtClean="0"/>
          </a:p>
          <a:p>
            <a:pPr marL="1208088" lvl="2" indent="-241300" eaLnBrk="1" hangingPunct="1"/>
            <a:r>
              <a:rPr lang="en-US" smtClean="0"/>
              <a:t>NOTE:  If a blocker reaches beyond the net and contacts a ball before or simultaneously with the attacker, the result is “reaching beyond the net,” i.e., “reaching over.”  Reaching beyond the net while blocking is legal based on the provisions in Rule 14.3 and USAV 14.3.</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E66A61-11E2-4566-8C0E-583B121407CA}" type="slidenum">
              <a:rPr lang="en-US" smtClean="0"/>
              <a:pPr eaLnBrk="1" hangingPunct="1"/>
              <a:t>15</a:t>
            </a:fld>
            <a:endParaRPr lang="en-US" smtClean="0"/>
          </a:p>
        </p:txBody>
      </p:sp>
      <p:sp>
        <p:nvSpPr>
          <p:cNvPr id="3379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9465F92-3B68-4B0E-8271-40DE01F82D9D}" type="slidenum">
              <a:rPr lang="en-US" sz="1200"/>
              <a:pPr algn="r" eaLnBrk="1" hangingPunct="1"/>
              <a:t>15</a:t>
            </a:fld>
            <a:endParaRPr lang="en-US" sz="1200"/>
          </a:p>
        </p:txBody>
      </p:sp>
      <p:sp>
        <p:nvSpPr>
          <p:cNvPr id="33796" name="Rectangle 2"/>
          <p:cNvSpPr>
            <a:spLocks noRot="1" noChangeArrowheads="1" noTextEdit="1"/>
          </p:cNvSpPr>
          <p:nvPr>
            <p:ph type="sldImg"/>
          </p:nvPr>
        </p:nvSpPr>
        <p:spPr>
          <a:xfrm>
            <a:off x="1144588" y="685800"/>
            <a:ext cx="4572000" cy="3429000"/>
          </a:xfrm>
          <a:ln/>
        </p:spPr>
      </p:sp>
      <p:sp>
        <p:nvSpPr>
          <p:cNvPr id="33797"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lstStyle/>
          <a:p>
            <a:pPr marL="1208088" lvl="2" indent="-241300" eaLnBrk="1" hangingPunct="1"/>
            <a:r>
              <a:rPr lang="en-US" smtClean="0"/>
              <a:t>NOTE:  The use of “two hits” and “four hits” has been clarified.  When the same player touches the ball in consecutive actions (i.e., the first/second, second/third or third/fourth team hits), the signal is “two hits.”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38D8FF-3F68-418D-B28F-2FEF1A2DA482}" type="slidenum">
              <a:rPr lang="en-US" smtClean="0"/>
              <a:pPr eaLnBrk="1" hangingPunct="1"/>
              <a:t>16</a:t>
            </a:fld>
            <a:endParaRPr lang="en-US" smtClean="0"/>
          </a:p>
        </p:txBody>
      </p:sp>
      <p:sp>
        <p:nvSpPr>
          <p:cNvPr id="3481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89DA630-EE03-4140-88A5-306AFDD8C90F}" type="slidenum">
              <a:rPr lang="en-US" sz="1200"/>
              <a:pPr algn="r" eaLnBrk="1" hangingPunct="1"/>
              <a:t>16</a:t>
            </a:fld>
            <a:endParaRPr lang="en-US" sz="1200"/>
          </a:p>
        </p:txBody>
      </p:sp>
      <p:sp>
        <p:nvSpPr>
          <p:cNvPr id="34820" name="Rectangle 2"/>
          <p:cNvSpPr>
            <a:spLocks noRot="1" noChangeArrowheads="1" noTextEdit="1"/>
          </p:cNvSpPr>
          <p:nvPr>
            <p:ph type="sldImg"/>
          </p:nvPr>
        </p:nvSpPr>
        <p:spPr>
          <a:xfrm>
            <a:off x="1144588" y="685800"/>
            <a:ext cx="4572000" cy="3429000"/>
          </a:xfrm>
          <a:ln/>
        </p:spPr>
      </p:sp>
      <p:sp>
        <p:nvSpPr>
          <p:cNvPr id="34821"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lstStyle/>
          <a:p>
            <a:pPr marL="1208088" lvl="2" indent="-241300" eaLnBrk="1" hangingPunct="1"/>
            <a:r>
              <a:rPr lang="en-US" smtClean="0"/>
              <a:t>NOTE:  A ball blocked back into an attacker often results in a first team contact as opposed to a block.</a:t>
            </a:r>
          </a:p>
          <a:p>
            <a:pPr marL="1208088" lvl="2" indent="-241300" eaLnBrk="1" hangingPunct="1"/>
            <a:endParaRPr lang="en-US" smtClean="0"/>
          </a:p>
          <a:p>
            <a:pPr marL="1208088" lvl="2" indent="-241300" eaLnBrk="1" hangingPunct="1"/>
            <a:r>
              <a:rPr lang="en-US" smtClean="0"/>
              <a:t>NOTE:  If a ball is blocked back into a back row player (setter) who is trying to play it near the plane of the net, if the back row player (setter) is reaching higher than the top of the net, an illegal block (back row) is called.</a:t>
            </a:r>
          </a:p>
          <a:p>
            <a:pPr marL="1208088" lvl="2" indent="-241300" eaLnBrk="1" hangingPunct="1"/>
            <a:endParaRPr lang="en-US" smtClean="0"/>
          </a:p>
          <a:p>
            <a:pPr marL="1208088" lvl="2" indent="-241300" eaLnBrk="1" hangingPunct="1"/>
            <a:r>
              <a:rPr lang="en-US" smtClean="0"/>
              <a:t>NOTE:  Simultaneous, legal contact of the ball in the plane of the net by a back row player (setter) and an opponent results in a illegal block (back row) by the back row player if that player is reaching higher than the top of the net.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88FDA4-B23A-45D9-A135-736DB0A85C7E}" type="slidenum">
              <a:rPr lang="en-US" smtClean="0"/>
              <a:pPr eaLnBrk="1" hangingPunct="1"/>
              <a:t>18</a:t>
            </a:fld>
            <a:endParaRPr lang="en-US" smtClean="0"/>
          </a:p>
        </p:txBody>
      </p:sp>
      <p:sp>
        <p:nvSpPr>
          <p:cNvPr id="35843" name="Slide Image Placeholder 1"/>
          <p:cNvSpPr>
            <a:spLocks noGrp="1" noRot="1" noChangeAspect="1" noTextEdit="1"/>
          </p:cNvSpPr>
          <p:nvPr>
            <p:ph type="sldImg"/>
          </p:nvPr>
        </p:nvSpPr>
        <p:spPr>
          <a:xfrm>
            <a:off x="1143000" y="684213"/>
            <a:ext cx="4573588" cy="3430587"/>
          </a:xfrm>
          <a:ln/>
        </p:spPr>
      </p:sp>
      <p:sp>
        <p:nvSpPr>
          <p:cNvPr id="35844" name="Notes Placeholder 2"/>
          <p:cNvSpPr>
            <a:spLocks noGrp="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09" rIns="91420" bIns="45709"/>
          <a:lstStyle/>
          <a:p>
            <a:pPr eaLnBrk="1" hangingPunct="1"/>
            <a:endParaRPr lang="en-US" smtClean="0"/>
          </a:p>
        </p:txBody>
      </p:sp>
      <p:sp>
        <p:nvSpPr>
          <p:cNvPr id="358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09" rIns="91420" bIns="4570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E2919E5-8BCC-4C75-AF54-CD89196ED22F}" type="slidenum">
              <a:rPr lang="en-US" sz="1200"/>
              <a:pPr algn="r" eaLnBrk="1" hangingPunct="1"/>
              <a:t>18</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F64DD2-DCC4-4FC3-A444-C0533187772E}" type="slidenum">
              <a:rPr lang="en-US" smtClean="0"/>
              <a:pPr eaLnBrk="1" hangingPunct="1"/>
              <a:t>4</a:t>
            </a:fld>
            <a:endParaRPr 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NCAA Ball Handling goals for referees. Note that we’re only talking about second ball contacts toward a teammate (sets).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D2899A-E83E-4EA5-B2D0-FC6C5FF2558D}" type="slidenum">
              <a:rPr lang="en-US" smtClean="0"/>
              <a:pPr eaLnBrk="1" hangingPunct="1"/>
              <a:t>5</a:t>
            </a:fld>
            <a:endParaRPr 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Application of these factors will help consistency.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E30FADB-712C-41AF-A826-13B0C79366BC}" type="slidenum">
              <a:rPr lang="en-US" smtClean="0"/>
              <a:pPr eaLnBrk="1" hangingPunct="1"/>
              <a:t>6</a:t>
            </a:fld>
            <a:endParaRPr lang="en-US"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is the NCAA Ball handling guidance. Note the similarity with FIVB &amp; USAV Ball handling guidance.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0C19509-B045-4EE7-BED5-0F26F75127AF}" type="slidenum">
              <a:rPr lang="en-US" smtClean="0"/>
              <a:pPr eaLnBrk="1" hangingPunct="1"/>
              <a:t>7</a:t>
            </a:fld>
            <a:endParaRPr lang="en-US" smtClean="0"/>
          </a:p>
        </p:txBody>
      </p:sp>
      <p:sp>
        <p:nvSpPr>
          <p:cNvPr id="25603" name="Rectangle 1031"/>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FF31AD1F-F96F-498E-A918-88EF455ECEBA}" type="slidenum">
              <a:rPr lang="en-US" sz="1200">
                <a:latin typeface="Arial Black" pitchFamily="34" charset="0"/>
                <a:cs typeface="Arial" charset="0"/>
              </a:rPr>
              <a:pPr algn="r"/>
              <a:t>7</a:t>
            </a:fld>
            <a:endParaRPr lang="en-US" sz="1200">
              <a:latin typeface="Arial Black" pitchFamily="34" charset="0"/>
              <a:cs typeface="Arial" charset="0"/>
            </a:endParaRPr>
          </a:p>
        </p:txBody>
      </p:sp>
      <p:sp>
        <p:nvSpPr>
          <p:cNvPr id="25604" name="Rectangle 2"/>
          <p:cNvSpPr>
            <a:spLocks noChangeArrowheads="1" noTextEdit="1"/>
          </p:cNvSpPr>
          <p:nvPr>
            <p:ph type="sldImg"/>
          </p:nvPr>
        </p:nvSpPr>
        <p:spPr>
          <a:ln/>
        </p:spPr>
      </p:sp>
      <p:sp>
        <p:nvSpPr>
          <p:cNvPr id="2560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Calibri" pitchFamily="34" charset="0"/>
              <a:buChar char="•"/>
            </a:pPr>
            <a:r>
              <a:rPr lang="en-US" smtClean="0"/>
              <a:t>NFHS ball handling guidance. Note similarity to FIVB&lt; USAV&lt; and NCAA guidance. They’re all saying the same thing, just using different words. </a:t>
            </a:r>
          </a:p>
          <a:p>
            <a:pPr eaLnBrk="1" hangingPunct="1">
              <a:buFont typeface="Calibri" pitchFamily="34" charset="0"/>
              <a:buChar char="•"/>
            </a:pPr>
            <a:r>
              <a:rPr lang="en-US" smtClean="0"/>
              <a:t>Here are four ball handling techniques for the referee to remember:</a:t>
            </a:r>
          </a:p>
          <a:p>
            <a:pPr marL="671513" lvl="1" indent="-223838" eaLnBrk="1" hangingPunct="1">
              <a:buFont typeface="Calibri" pitchFamily="34" charset="0"/>
              <a:buAutoNum type="arabicPeriod"/>
            </a:pPr>
            <a:r>
              <a:rPr lang="en-US" smtClean="0"/>
              <a:t>Call only the violations that are actually observed.</a:t>
            </a:r>
          </a:p>
          <a:p>
            <a:pPr marL="671513" lvl="1" indent="-223838" eaLnBrk="1" hangingPunct="1">
              <a:buFont typeface="Calibri" pitchFamily="34" charset="0"/>
              <a:buAutoNum type="arabicPeriod"/>
            </a:pPr>
            <a:r>
              <a:rPr lang="en-US" smtClean="0"/>
              <a:t>Only the contact point of the ball with the player’s hands (or body) shall be considered when judging legality.</a:t>
            </a:r>
          </a:p>
          <a:p>
            <a:pPr marL="671513" lvl="1" indent="-223838" eaLnBrk="1" hangingPunct="1">
              <a:buFont typeface="Calibri" pitchFamily="34" charset="0"/>
              <a:buAutoNum type="arabicPeriod"/>
            </a:pPr>
            <a:r>
              <a:rPr lang="en-US" smtClean="0"/>
              <a:t>Only obvious violations should be called.  If in doubt you don’t call.</a:t>
            </a:r>
          </a:p>
          <a:p>
            <a:pPr marL="671513" lvl="1" indent="-223838" eaLnBrk="1" hangingPunct="1">
              <a:buFont typeface="Calibri" pitchFamily="34" charset="0"/>
              <a:buAutoNum type="arabicPeriod"/>
            </a:pPr>
            <a:r>
              <a:rPr lang="en-US" smtClean="0"/>
              <a:t>Outside influences (player technique, spin, noise, crowd reaction, coaches’ expectations, etc.) should not have an impact on your judgment on a ball handling call.</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CC3FC3-887E-4F1D-A8CE-B0FCF4D46161}" type="slidenum">
              <a:rPr lang="en-US" smtClean="0"/>
              <a:pPr eaLnBrk="1" hangingPunct="1"/>
              <a:t>8</a:t>
            </a:fld>
            <a:endParaRPr lang="en-US"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Forget using the quadrant thing on the right. The important point here is to look ahead of the ball after it is contacted by a player instead of following the flight of the ball.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06AA75-5773-425C-88B4-201D53C74B2E}" type="slidenum">
              <a:rPr lang="en-US" smtClean="0"/>
              <a:pPr eaLnBrk="1" hangingPunct="1"/>
              <a:t>9</a:t>
            </a:fld>
            <a:endParaRPr lang="en-US" smtClean="0"/>
          </a:p>
        </p:txBody>
      </p:sp>
      <p:sp>
        <p:nvSpPr>
          <p:cNvPr id="2765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6D70425-2B7B-4DEA-9D05-01B67DC0CF31}" type="slidenum">
              <a:rPr lang="en-US" sz="1200"/>
              <a:pPr algn="r" eaLnBrk="1" hangingPunct="1"/>
              <a:t>9</a:t>
            </a:fld>
            <a:endParaRPr lang="en-US" sz="1200"/>
          </a:p>
        </p:txBody>
      </p:sp>
      <p:sp>
        <p:nvSpPr>
          <p:cNvPr id="27652" name="Rectangle 2"/>
          <p:cNvSpPr>
            <a:spLocks noRot="1" noChangeArrowheads="1" noTextEdit="1"/>
          </p:cNvSpPr>
          <p:nvPr>
            <p:ph type="sldImg"/>
          </p:nvPr>
        </p:nvSpPr>
        <p:spPr>
          <a:xfrm>
            <a:off x="1143000" y="684213"/>
            <a:ext cx="4573588" cy="3430587"/>
          </a:xfrm>
          <a:ln/>
        </p:spPr>
      </p:sp>
      <p:sp>
        <p:nvSpPr>
          <p:cNvPr id="27653"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lstStyle/>
          <a:p>
            <a:pPr eaLnBrk="1" hangingPunct="1"/>
            <a:r>
              <a:rPr lang="en-US" smtClean="0"/>
              <a:t>Concepts of “over-control” and “under-control”</a:t>
            </a:r>
          </a:p>
          <a:p>
            <a:pPr eaLnBrk="1" hangingPunct="1"/>
            <a:endParaRPr lang="en-US" smtClean="0"/>
          </a:p>
          <a:p>
            <a:pPr eaLnBrk="1" hangingPunct="1"/>
            <a:r>
              <a:rPr lang="en-US" smtClean="0"/>
              <a:t>Lifts are lifts and doubles are doubles, </a:t>
            </a:r>
            <a:r>
              <a:rPr lang="en-US" sz="1100" smtClean="0"/>
              <a:t>but in exciting rallies, be sure the call is necessary and appropriate!</a:t>
            </a:r>
          </a:p>
          <a:p>
            <a:pPr eaLnBrk="1" hangingPunct="1"/>
            <a:endParaRPr lang="en-US" sz="1100" smtClean="0"/>
          </a:p>
          <a:p>
            <a:pPr eaLnBrk="1" hangingPunct="1"/>
            <a:r>
              <a:rPr lang="en-US" sz="1100" smtClean="0"/>
              <a:t>Try this:  To find a consistent line, start out by thinking of the end of the set or match – </a:t>
            </a:r>
            <a:r>
              <a:rPr lang="en-US" sz="1100" i="1" smtClean="0"/>
              <a:t>“Would I end the set/match on that call?”</a:t>
            </a:r>
            <a:r>
              <a:rPr lang="en-US" sz="1100" smtClean="0"/>
              <a:t>  If so, whistle now.  If not, consider letting play continue.</a:t>
            </a:r>
          </a:p>
          <a:p>
            <a:pPr eaLnBrk="1" hangingPunct="1"/>
            <a:endParaRPr lang="en-US" sz="1100" smtClean="0"/>
          </a:p>
          <a:p>
            <a:pPr eaLnBrk="1" hangingPunct="1"/>
            <a:r>
              <a:rPr lang="en-US" sz="1100" smtClean="0"/>
              <a:t>Or how ‘bout this:  I’ll give ‘em the first minor mishandle so that I can get a feel for how they’re going to play.  I might even give ‘em a second one, BUT if I allow a third minor mishandle, I’ve established my line.</a:t>
            </a:r>
          </a:p>
          <a:p>
            <a:pPr eaLnBrk="1" hangingPunct="1"/>
            <a:endParaRPr lang="en-US" sz="1100" smtClean="0"/>
          </a:p>
          <a:p>
            <a:pPr eaLnBrk="1" hangingPunct="1"/>
            <a:r>
              <a:rPr lang="en-US" sz="1100" smtClean="0"/>
              <a:t>Or how ‘bout this:  If I truly have to make a decision to call/not call it, I will NOT call it.  Obvious calls must always be made.  “True” judgment calls are often better left un-whistled.</a:t>
            </a:r>
          </a:p>
          <a:p>
            <a:pPr eaLnBrk="1" hangingPunct="1"/>
            <a:endParaRPr lang="en-US" sz="1100" smtClean="0"/>
          </a:p>
          <a:p>
            <a:pPr eaLnBrk="1" hangingPunct="1"/>
            <a:r>
              <a:rPr lang="en-US" sz="1100" smtClean="0"/>
              <a:t>We need to recognize exciting, athletic plays in our sport, and then contribute to that excitement by rewarding these plays. Doing so will allow the players to show their best, and the spectators can see some exciting action.  In these situations, only the most obvious mishandles should be whistled. That doesn’t mean we allow ANYTHING under those circumstances. </a:t>
            </a:r>
          </a:p>
          <a:p>
            <a:pPr eaLnBrk="1" hangingPunct="1"/>
            <a:endParaRPr lang="en-US" sz="1100" smtClean="0"/>
          </a:p>
          <a:p>
            <a:pPr eaLnBrk="1" hangingPunct="1"/>
            <a:r>
              <a:rPr lang="en-US" sz="1100" smtClean="0"/>
              <a:t>Next, we’ll review some of the more important changes from last season… </a:t>
            </a:r>
            <a:r>
              <a:rPr lang="en-US" sz="1100" i="1" smtClean="0"/>
              <a:t>CLICK</a:t>
            </a:r>
            <a:endParaRPr lang="en-US" sz="1100" smtClean="0"/>
          </a:p>
          <a:p>
            <a:pPr eaLnBrk="1" hangingPunct="1"/>
            <a:endParaRPr lang="en-US" sz="11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FAB7E63-D1D5-4BF7-9BEB-00066E375527}" type="slidenum">
              <a:rPr lang="en-US" smtClean="0"/>
              <a:pPr eaLnBrk="1" hangingPunct="1"/>
              <a:t>10</a:t>
            </a:fld>
            <a:endParaRPr lang="en-US" smtClean="0"/>
          </a:p>
        </p:txBody>
      </p:sp>
      <p:sp>
        <p:nvSpPr>
          <p:cNvPr id="2867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3FC2D70-E699-4B44-A3F2-CC91F6167B83}" type="slidenum">
              <a:rPr lang="en-US" sz="1200"/>
              <a:pPr algn="r" eaLnBrk="1" hangingPunct="1"/>
              <a:t>10</a:t>
            </a:fld>
            <a:endParaRPr lang="en-US" sz="1200"/>
          </a:p>
        </p:txBody>
      </p:sp>
      <p:sp>
        <p:nvSpPr>
          <p:cNvPr id="28676" name="Rectangle 2"/>
          <p:cNvSpPr>
            <a:spLocks noRot="1" noChangeArrowheads="1" noTextEdit="1"/>
          </p:cNvSpPr>
          <p:nvPr>
            <p:ph type="sldImg"/>
          </p:nvPr>
        </p:nvSpPr>
        <p:spPr>
          <a:xfrm>
            <a:off x="1144588" y="685800"/>
            <a:ext cx="4572000" cy="3429000"/>
          </a:xfrm>
          <a:ln/>
        </p:spPr>
      </p:sp>
      <p:sp>
        <p:nvSpPr>
          <p:cNvPr id="28677"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lstStyle/>
          <a:p>
            <a:pPr marL="90488" lvl="2" eaLnBrk="1" hangingPunct="1">
              <a:spcBef>
                <a:spcPct val="0"/>
              </a:spcBef>
            </a:pPr>
            <a:r>
              <a:rPr lang="en-US" smtClean="0"/>
              <a:t>Discreet help with ball handling calls from the second referee should be included in pre-match discussion between the referees.  In many cases, it is best for the second referee to not offer ball handling opinions unless the first referee is blocked from seeing the contact of the ball.</a:t>
            </a:r>
          </a:p>
          <a:p>
            <a:pPr marL="90488" lvl="2" eaLnBrk="1" hangingPunct="1">
              <a:spcBef>
                <a:spcPct val="0"/>
              </a:spcBef>
            </a:pPr>
            <a:endParaRPr lang="en-US" u="sng" smtClean="0"/>
          </a:p>
          <a:p>
            <a:pPr marL="90488" lvl="2" eaLnBrk="1" hangingPunct="1">
              <a:spcBef>
                <a:spcPct val="0"/>
              </a:spcBef>
            </a:pPr>
            <a:r>
              <a:rPr lang="en-US" u="sng" smtClean="0"/>
              <a:t>NOTE:</a:t>
            </a:r>
            <a:r>
              <a:rPr lang="en-US" smtClean="0"/>
              <a:t>  “Over control” results in a caught and/or thrown ball.  The signal should be “illegal hit.”</a:t>
            </a:r>
          </a:p>
          <a:p>
            <a:pPr marL="90488" lvl="2" eaLnBrk="1" hangingPunct="1">
              <a:spcBef>
                <a:spcPct val="0"/>
              </a:spcBef>
            </a:pPr>
            <a:r>
              <a:rPr lang="en-US" smtClean="0"/>
              <a:t>“Under control” may result in a double (or multiple) contact.  This is permitted on any first team hit and during blocking.  For any second or third team hit, such a contact should be signaled as “double hit”.</a:t>
            </a:r>
            <a:endParaRPr lang="en-US" u="sng"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85B469-CD7D-4A84-8679-6A2B0ADBEE27}" type="slidenum">
              <a:rPr lang="en-US" smtClean="0"/>
              <a:pPr eaLnBrk="1" hangingPunct="1"/>
              <a:t>11</a:t>
            </a:fld>
            <a:endParaRPr lang="en-US" smtClean="0"/>
          </a:p>
        </p:txBody>
      </p:sp>
      <p:sp>
        <p:nvSpPr>
          <p:cNvPr id="2969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BC36302-C1DA-4B31-BFD2-0D83673F007D}" type="slidenum">
              <a:rPr lang="en-US" sz="1200"/>
              <a:pPr algn="r" eaLnBrk="1" hangingPunct="1"/>
              <a:t>11</a:t>
            </a:fld>
            <a:endParaRPr lang="en-US" sz="1200"/>
          </a:p>
        </p:txBody>
      </p:sp>
      <p:sp>
        <p:nvSpPr>
          <p:cNvPr id="29700" name="Rectangle 2"/>
          <p:cNvSpPr>
            <a:spLocks noRot="1" noChangeArrowheads="1" noTextEdit="1"/>
          </p:cNvSpPr>
          <p:nvPr>
            <p:ph type="sldImg"/>
          </p:nvPr>
        </p:nvSpPr>
        <p:spPr>
          <a:xfrm>
            <a:off x="1144588" y="685800"/>
            <a:ext cx="4572000" cy="3429000"/>
          </a:xfrm>
          <a:ln/>
        </p:spPr>
      </p:sp>
      <p:sp>
        <p:nvSpPr>
          <p:cNvPr id="29701" name="Rectangle 3"/>
          <p:cNvSpPr>
            <a:spLocks noGrp="1" noChangeArrowheads="1"/>
          </p:cNvSpPr>
          <p:nvPr>
            <p:ph type="body" idx="1"/>
          </p:nvPr>
        </p:nvSpPr>
        <p:spPr>
          <a:xfrm>
            <a:off x="685800" y="4343400"/>
            <a:ext cx="5486400" cy="4116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3" rIns="91428" bIns="45713"/>
          <a:lstStyle/>
          <a:p>
            <a:pPr marL="1208088" lvl="2" indent="-241300" eaLnBrk="1" hangingPunct="1"/>
            <a:r>
              <a:rPr lang="en-US" smtClean="0"/>
              <a:t>NOTE:  By interpretation, a ball contacting (long) hair is not considered a touch and is ignored.</a:t>
            </a:r>
          </a:p>
          <a:p>
            <a:pPr marL="1208088" lvl="2" indent="-241300" eaLnBrk="1" hangingPunct="1"/>
            <a:endParaRPr lang="en-US" smtClean="0"/>
          </a:p>
          <a:p>
            <a:pPr marL="1208088" lvl="2" indent="-241300" eaLnBrk="1" hangingPunct="1"/>
            <a:r>
              <a:rPr lang="en-US" smtClean="0"/>
              <a:t>NOTE:  First team contacts include:  1) service reception, 2) a team’s first contact of the ball after their block, 3) each first contact of the ball during a rally, etc.</a:t>
            </a:r>
          </a:p>
          <a:p>
            <a:pPr marL="1208088" lvl="2" indent="-241300" eaLnBrk="1" hangingPunct="1"/>
            <a:endParaRPr lang="en-US" smtClean="0"/>
          </a:p>
          <a:p>
            <a:pPr marL="1208088" lvl="2" indent="-241300" eaLnBrk="1" hangingPunct="1"/>
            <a:r>
              <a:rPr lang="en-US" smtClean="0"/>
              <a:t>NOTE:  When playing a ball out of the net, a ball can only rebound with the amount of energy it carries.  Sometimes this results in a slower or softer rebound after contacting the player.  The referee must be certain the ball was caught and/or thrown during this play; otherwise, it should not be called.</a:t>
            </a:r>
            <a:endParaRPr lang="en-US" u="sng"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0ACE92-0589-41D9-AB7B-5CAA43515A79}" type="slidenum">
              <a:rPr lang="en-US"/>
              <a:pPr>
                <a:defRPr/>
              </a:pPr>
              <a:t>‹#›</a:t>
            </a:fld>
            <a:endParaRPr lang="en-US"/>
          </a:p>
        </p:txBody>
      </p:sp>
    </p:spTree>
    <p:extLst>
      <p:ext uri="{BB962C8B-B14F-4D97-AF65-F5344CB8AC3E}">
        <p14:creationId xmlns:p14="http://schemas.microsoft.com/office/powerpoint/2010/main" val="407733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61A31D-6794-41DE-B69B-22FD1B3B6C1F}" type="slidenum">
              <a:rPr lang="en-US"/>
              <a:pPr>
                <a:defRPr/>
              </a:pPr>
              <a:t>‹#›</a:t>
            </a:fld>
            <a:endParaRPr lang="en-US"/>
          </a:p>
        </p:txBody>
      </p:sp>
    </p:spTree>
    <p:extLst>
      <p:ext uri="{BB962C8B-B14F-4D97-AF65-F5344CB8AC3E}">
        <p14:creationId xmlns:p14="http://schemas.microsoft.com/office/powerpoint/2010/main" val="17147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96E7AA-74A5-4CF1-ACBD-1D098BC4FB46}" type="slidenum">
              <a:rPr lang="en-US"/>
              <a:pPr>
                <a:defRPr/>
              </a:pPr>
              <a:t>‹#›</a:t>
            </a:fld>
            <a:endParaRPr lang="en-US"/>
          </a:p>
        </p:txBody>
      </p:sp>
    </p:spTree>
    <p:extLst>
      <p:ext uri="{BB962C8B-B14F-4D97-AF65-F5344CB8AC3E}">
        <p14:creationId xmlns:p14="http://schemas.microsoft.com/office/powerpoint/2010/main" val="795840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11C63C-45E4-4B7F-A2F6-F5EF209373BC}" type="slidenum">
              <a:rPr lang="en-US"/>
              <a:pPr>
                <a:defRPr/>
              </a:pPr>
              <a:t>‹#›</a:t>
            </a:fld>
            <a:endParaRPr lang="en-US"/>
          </a:p>
        </p:txBody>
      </p:sp>
    </p:spTree>
    <p:extLst>
      <p:ext uri="{BB962C8B-B14F-4D97-AF65-F5344CB8AC3E}">
        <p14:creationId xmlns:p14="http://schemas.microsoft.com/office/powerpoint/2010/main" val="3697350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F50B56-96CC-451F-9F1B-8F4ADA94552D}" type="slidenum">
              <a:rPr lang="en-US"/>
              <a:pPr>
                <a:defRPr/>
              </a:pPr>
              <a:t>‹#›</a:t>
            </a:fld>
            <a:endParaRPr lang="en-US"/>
          </a:p>
        </p:txBody>
      </p:sp>
    </p:spTree>
    <p:extLst>
      <p:ext uri="{BB962C8B-B14F-4D97-AF65-F5344CB8AC3E}">
        <p14:creationId xmlns:p14="http://schemas.microsoft.com/office/powerpoint/2010/main" val="307015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8F39D3-C40E-4FC0-9950-B5C9A5F410DE}" type="slidenum">
              <a:rPr lang="en-US"/>
              <a:pPr>
                <a:defRPr/>
              </a:pPr>
              <a:t>‹#›</a:t>
            </a:fld>
            <a:endParaRPr lang="en-US"/>
          </a:p>
        </p:txBody>
      </p:sp>
    </p:spTree>
    <p:extLst>
      <p:ext uri="{BB962C8B-B14F-4D97-AF65-F5344CB8AC3E}">
        <p14:creationId xmlns:p14="http://schemas.microsoft.com/office/powerpoint/2010/main" val="3830806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BE598B5-F3DC-447C-8DD5-29ACA682E237}" type="slidenum">
              <a:rPr lang="en-US"/>
              <a:pPr>
                <a:defRPr/>
              </a:pPr>
              <a:t>‹#›</a:t>
            </a:fld>
            <a:endParaRPr lang="en-US"/>
          </a:p>
        </p:txBody>
      </p:sp>
    </p:spTree>
    <p:extLst>
      <p:ext uri="{BB962C8B-B14F-4D97-AF65-F5344CB8AC3E}">
        <p14:creationId xmlns:p14="http://schemas.microsoft.com/office/powerpoint/2010/main" val="161513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63E4EC3-CA72-41D9-8215-B8F53DC36FD8}" type="slidenum">
              <a:rPr lang="en-US"/>
              <a:pPr>
                <a:defRPr/>
              </a:pPr>
              <a:t>‹#›</a:t>
            </a:fld>
            <a:endParaRPr lang="en-US"/>
          </a:p>
        </p:txBody>
      </p:sp>
    </p:spTree>
    <p:extLst>
      <p:ext uri="{BB962C8B-B14F-4D97-AF65-F5344CB8AC3E}">
        <p14:creationId xmlns:p14="http://schemas.microsoft.com/office/powerpoint/2010/main" val="323608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844538C-46B7-43F2-9C3E-7C800B12A0F6}" type="slidenum">
              <a:rPr lang="en-US"/>
              <a:pPr>
                <a:defRPr/>
              </a:pPr>
              <a:t>‹#›</a:t>
            </a:fld>
            <a:endParaRPr lang="en-US"/>
          </a:p>
        </p:txBody>
      </p:sp>
    </p:spTree>
    <p:extLst>
      <p:ext uri="{BB962C8B-B14F-4D97-AF65-F5344CB8AC3E}">
        <p14:creationId xmlns:p14="http://schemas.microsoft.com/office/powerpoint/2010/main" val="240996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57ACDB2-8944-43FE-8366-82BB85673DA2}" type="slidenum">
              <a:rPr lang="en-US"/>
              <a:pPr>
                <a:defRPr/>
              </a:pPr>
              <a:t>‹#›</a:t>
            </a:fld>
            <a:endParaRPr lang="en-US"/>
          </a:p>
        </p:txBody>
      </p:sp>
    </p:spTree>
    <p:extLst>
      <p:ext uri="{BB962C8B-B14F-4D97-AF65-F5344CB8AC3E}">
        <p14:creationId xmlns:p14="http://schemas.microsoft.com/office/powerpoint/2010/main" val="234793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053C38-8A8D-4260-9637-35DFBEA0835C}" type="slidenum">
              <a:rPr lang="en-US"/>
              <a:pPr>
                <a:defRPr/>
              </a:pPr>
              <a:t>‹#›</a:t>
            </a:fld>
            <a:endParaRPr lang="en-US"/>
          </a:p>
        </p:txBody>
      </p:sp>
    </p:spTree>
    <p:extLst>
      <p:ext uri="{BB962C8B-B14F-4D97-AF65-F5344CB8AC3E}">
        <p14:creationId xmlns:p14="http://schemas.microsoft.com/office/powerpoint/2010/main" val="246762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C201CD9E-17BC-47F5-B023-369F5AECAA6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dropbox.com/s/bwgy3rxcwn917cg/first%20ball%20double.mp4"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s://www.dropbox.com/s/v8kmt3yectbx88s/one%20handed%20set.mp4"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2"/>
          <p:cNvSpPr>
            <a:spLocks noChangeArrowheads="1" noChangeShapeType="1" noTextEdit="1"/>
          </p:cNvSpPr>
          <p:nvPr/>
        </p:nvSpPr>
        <p:spPr bwMode="auto">
          <a:xfrm rot="-237902">
            <a:off x="990600" y="1600200"/>
            <a:ext cx="7056438" cy="3090863"/>
          </a:xfrm>
          <a:prstGeom prst="rect">
            <a:avLst/>
          </a:prstGeom>
        </p:spPr>
        <p:txBody>
          <a:bodyPr wrap="none" fromWordArt="1">
            <a:prstTxWarp prst="textPlain">
              <a:avLst>
                <a:gd name="adj" fmla="val 50000"/>
              </a:avLst>
            </a:prstTxWarp>
          </a:bodyPr>
          <a:lstStyle/>
          <a:p>
            <a:pPr algn="ctr"/>
            <a:r>
              <a:rPr lang="en-US" sz="4800" kern="10">
                <a:ln w="19050">
                  <a:solidFill>
                    <a:srgbClr val="99CCFF"/>
                  </a:solidFill>
                  <a:round/>
                  <a:headEnd/>
                  <a:tailEnd/>
                </a:ln>
                <a:solidFill>
                  <a:srgbClr val="0066CC"/>
                </a:solidFill>
                <a:effectLst>
                  <a:outerShdw dist="35921" dir="2700000" algn="ctr" rotWithShape="0">
                    <a:srgbClr val="990000"/>
                  </a:outerShdw>
                </a:effectLst>
                <a:latin typeface="Impact"/>
              </a:rPr>
              <a:t>Ball</a:t>
            </a:r>
          </a:p>
          <a:p>
            <a:pPr algn="ctr"/>
            <a:r>
              <a:rPr lang="en-US" sz="4800" kern="10">
                <a:ln w="19050">
                  <a:solidFill>
                    <a:srgbClr val="99CCFF"/>
                  </a:solidFill>
                  <a:round/>
                  <a:headEnd/>
                  <a:tailEnd/>
                </a:ln>
                <a:solidFill>
                  <a:srgbClr val="0066CC"/>
                </a:solidFill>
                <a:effectLst>
                  <a:outerShdw dist="35921" dir="2700000" algn="ctr" rotWithShape="0">
                    <a:srgbClr val="990000"/>
                  </a:outerShdw>
                </a:effectLst>
                <a:latin typeface="Impact"/>
              </a:rPr>
              <a:t>Handling</a:t>
            </a:r>
          </a:p>
          <a:p>
            <a:pPr algn="ctr"/>
            <a:r>
              <a:rPr lang="en-US" sz="4800" kern="10">
                <a:ln w="19050">
                  <a:solidFill>
                    <a:srgbClr val="99CCFF"/>
                  </a:solidFill>
                  <a:round/>
                  <a:headEnd/>
                  <a:tailEnd/>
                </a:ln>
                <a:solidFill>
                  <a:srgbClr val="0066CC"/>
                </a:solidFill>
                <a:effectLst>
                  <a:outerShdw dist="35921" dir="2700000" algn="ctr" rotWithShape="0">
                    <a:srgbClr val="990000"/>
                  </a:outerShdw>
                </a:effectLst>
                <a:latin typeface="Impact"/>
              </a:rPr>
              <a:t>Calls</a:t>
            </a:r>
          </a:p>
        </p:txBody>
      </p:sp>
      <p:sp>
        <p:nvSpPr>
          <p:cNvPr id="3075" name="Text Box 3"/>
          <p:cNvSpPr txBox="1">
            <a:spLocks noChangeArrowheads="1"/>
          </p:cNvSpPr>
          <p:nvPr/>
        </p:nvSpPr>
        <p:spPr bwMode="auto">
          <a:xfrm>
            <a:off x="914400" y="5638800"/>
            <a:ext cx="7696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3200" b="1"/>
              <a:t>It’s all about consistency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dissolve">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81000" y="533400"/>
            <a:ext cx="8229600" cy="762000"/>
          </a:xfrm>
        </p:spPr>
        <p:txBody>
          <a:bodyPr/>
          <a:lstStyle/>
          <a:p>
            <a:pPr eaLnBrk="1" hangingPunct="1"/>
            <a:r>
              <a:rPr lang="en-US" smtClean="0">
                <a:latin typeface="Tahoma" pitchFamily="34" charset="0"/>
              </a:rPr>
              <a:t>Ball Handling Calls</a:t>
            </a:r>
          </a:p>
        </p:txBody>
      </p:sp>
      <p:sp>
        <p:nvSpPr>
          <p:cNvPr id="11267" name="Rectangle 3"/>
          <p:cNvSpPr>
            <a:spLocks noGrp="1" noChangeArrowheads="1"/>
          </p:cNvSpPr>
          <p:nvPr>
            <p:ph type="body" idx="4294967295"/>
          </p:nvPr>
        </p:nvSpPr>
        <p:spPr>
          <a:xfrm>
            <a:off x="457200" y="2057400"/>
            <a:ext cx="8229600" cy="4324350"/>
          </a:xfrm>
          <a:noFill/>
        </p:spPr>
        <p:txBody>
          <a:bodyPr/>
          <a:lstStyle/>
          <a:p>
            <a:pPr eaLnBrk="1" hangingPunct="1">
              <a:buFont typeface="Wingdings" pitchFamily="2" charset="2"/>
              <a:buChar char="q"/>
            </a:pPr>
            <a:r>
              <a:rPr lang="en-US" smtClean="0"/>
              <a:t> Sets (overhand ball handling): </a:t>
            </a:r>
          </a:p>
          <a:p>
            <a:pPr lvl="1" eaLnBrk="1" hangingPunct="1">
              <a:buFont typeface="Wingdings" pitchFamily="2" charset="2"/>
              <a:buChar char="n"/>
            </a:pPr>
            <a:r>
              <a:rPr lang="en-US" smtClean="0"/>
              <a:t> Double hits</a:t>
            </a:r>
          </a:p>
          <a:p>
            <a:pPr lvl="2" eaLnBrk="1" hangingPunct="1">
              <a:buClr>
                <a:schemeClr val="accent1"/>
              </a:buClr>
              <a:buFont typeface="Wingdings" pitchFamily="2" charset="2"/>
              <a:buChar char="q"/>
            </a:pPr>
            <a:r>
              <a:rPr lang="en-US" smtClean="0">
                <a:hlinkClick r:id="rId3"/>
              </a:rPr>
              <a:t>Allowed on first contact</a:t>
            </a:r>
            <a:endParaRPr lang="en-US" sz="2600" smtClean="0"/>
          </a:p>
          <a:p>
            <a:pPr lvl="1" eaLnBrk="1" hangingPunct="1">
              <a:buClr>
                <a:schemeClr val="tx1"/>
              </a:buClr>
              <a:buFont typeface="Wingdings" pitchFamily="2" charset="2"/>
              <a:buChar char="n"/>
            </a:pPr>
            <a:r>
              <a:rPr lang="en-US" smtClean="0"/>
              <a:t>Caught or thrown</a:t>
            </a:r>
            <a:endParaRPr lang="en-US" sz="3000" smtClean="0"/>
          </a:p>
          <a:p>
            <a:pPr lvl="1" eaLnBrk="1" hangingPunct="1">
              <a:buClr>
                <a:schemeClr val="tx1"/>
              </a:buClr>
              <a:buFont typeface="Wingdings" pitchFamily="2" charset="2"/>
              <a:buChar char="n"/>
            </a:pPr>
            <a:r>
              <a:rPr lang="en-US" smtClean="0">
                <a:hlinkClick r:id="rId4"/>
              </a:rPr>
              <a:t>One-handed sets</a:t>
            </a:r>
            <a:endParaRPr lang="en-US" smtClean="0"/>
          </a:p>
          <a:p>
            <a:pPr lvl="2" eaLnBrk="1" hangingPunct="1">
              <a:buClr>
                <a:schemeClr val="accent1"/>
              </a:buClr>
              <a:buFont typeface="Wingdings" pitchFamily="2" charset="2"/>
              <a:buChar char="q"/>
            </a:pPr>
            <a:r>
              <a:rPr lang="en-US" smtClean="0"/>
              <a:t>Use same judgment as two-handed set</a:t>
            </a:r>
          </a:p>
          <a:p>
            <a:pPr lvl="1" eaLnBrk="1" hangingPunct="1">
              <a:buClr>
                <a:schemeClr val="tx1"/>
              </a:buClr>
              <a:buFont typeface="Wingdings" pitchFamily="2" charset="2"/>
              <a:buChar char="n"/>
            </a:pPr>
            <a:r>
              <a:rPr lang="en-US" smtClean="0"/>
              <a:t>Judge contact, not technique</a:t>
            </a:r>
          </a:p>
          <a:p>
            <a:pPr lvl="1" eaLnBrk="1" hangingPunct="1">
              <a:buClr>
                <a:schemeClr val="tx1"/>
              </a:buClr>
              <a:buFont typeface="Wingdings" pitchFamily="2" charset="2"/>
              <a:buChar char="n"/>
            </a:pPr>
            <a:r>
              <a:rPr lang="en-US" smtClean="0"/>
              <a:t>Concept of “over-control” vs “under control”</a:t>
            </a:r>
            <a:endParaRPr lang="en-US" sz="3000" smtClean="0"/>
          </a:p>
          <a:p>
            <a:pPr lvl="1" eaLnBrk="1" hangingPunct="1">
              <a:buClr>
                <a:schemeClr val="tx1"/>
              </a:buClr>
              <a:buFont typeface="Wingdings" pitchFamily="2" charset="2"/>
              <a:buChar char="n"/>
            </a:pPr>
            <a:endParaRPr lang="en-US" smtClean="0"/>
          </a:p>
        </p:txBody>
      </p:sp>
      <p:sp>
        <p:nvSpPr>
          <p:cNvPr id="11268" name="Footer Placeholder 3"/>
          <p:cNvSpPr>
            <a:spLocks noGrp="1"/>
          </p:cNvSpPr>
          <p:nvPr/>
        </p:nvSpPr>
        <p:spPr bwMode="auto">
          <a:xfrm>
            <a:off x="3238500" y="6461125"/>
            <a:ext cx="2667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sz="12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381000" y="457200"/>
            <a:ext cx="8229600" cy="762000"/>
          </a:xfrm>
        </p:spPr>
        <p:txBody>
          <a:bodyPr/>
          <a:lstStyle/>
          <a:p>
            <a:pPr eaLnBrk="1" hangingPunct="1"/>
            <a:r>
              <a:rPr lang="en-US" smtClean="0">
                <a:latin typeface="Tahoma" pitchFamily="34" charset="0"/>
              </a:rPr>
              <a:t>Ball Handling Calls</a:t>
            </a:r>
          </a:p>
        </p:txBody>
      </p:sp>
      <p:sp>
        <p:nvSpPr>
          <p:cNvPr id="12291" name="Rectangle 3"/>
          <p:cNvSpPr>
            <a:spLocks noGrp="1" noChangeArrowheads="1"/>
          </p:cNvSpPr>
          <p:nvPr>
            <p:ph type="body" idx="4294967295"/>
          </p:nvPr>
        </p:nvSpPr>
        <p:spPr>
          <a:xfrm>
            <a:off x="457200" y="1828800"/>
            <a:ext cx="8229600" cy="4495800"/>
          </a:xfrm>
          <a:noFill/>
        </p:spPr>
        <p:txBody>
          <a:bodyPr/>
          <a:lstStyle/>
          <a:p>
            <a:pPr eaLnBrk="1" hangingPunct="1">
              <a:lnSpc>
                <a:spcPct val="90000"/>
              </a:lnSpc>
              <a:buFont typeface="Wingdings" pitchFamily="2" charset="2"/>
              <a:buChar char="q"/>
            </a:pPr>
            <a:r>
              <a:rPr lang="en-US" smtClean="0"/>
              <a:t> Passes or digs (underhand/forearm ball handling): </a:t>
            </a:r>
          </a:p>
          <a:p>
            <a:pPr lvl="1" eaLnBrk="1" hangingPunct="1">
              <a:lnSpc>
                <a:spcPct val="90000"/>
              </a:lnSpc>
              <a:buFont typeface="Wingdings" pitchFamily="2" charset="2"/>
              <a:buChar char="n"/>
            </a:pPr>
            <a:r>
              <a:rPr lang="en-US" smtClean="0"/>
              <a:t>Allowable multiple contacts</a:t>
            </a:r>
            <a:endParaRPr lang="en-US" sz="3000" smtClean="0"/>
          </a:p>
          <a:p>
            <a:pPr lvl="1" eaLnBrk="1" hangingPunct="1">
              <a:lnSpc>
                <a:spcPct val="90000"/>
              </a:lnSpc>
              <a:buClr>
                <a:schemeClr val="tx1"/>
              </a:buClr>
              <a:buFont typeface="Wingdings" pitchFamily="2" charset="2"/>
              <a:buChar char="n"/>
            </a:pPr>
            <a:r>
              <a:rPr lang="en-US" smtClean="0"/>
              <a:t>Illegal multiple contacts</a:t>
            </a:r>
            <a:endParaRPr lang="en-US" sz="3000" smtClean="0"/>
          </a:p>
          <a:p>
            <a:pPr lvl="1" eaLnBrk="1" hangingPunct="1">
              <a:lnSpc>
                <a:spcPct val="90000"/>
              </a:lnSpc>
              <a:buClr>
                <a:schemeClr val="tx1"/>
              </a:buClr>
              <a:buFont typeface="Wingdings" pitchFamily="2" charset="2"/>
              <a:buChar char="n"/>
            </a:pPr>
            <a:r>
              <a:rPr lang="en-US" smtClean="0"/>
              <a:t>Contact with the ball made only by hair is ignored – not a touch</a:t>
            </a:r>
          </a:p>
          <a:p>
            <a:pPr lvl="1" eaLnBrk="1" hangingPunct="1">
              <a:lnSpc>
                <a:spcPct val="90000"/>
              </a:lnSpc>
              <a:buClr>
                <a:schemeClr val="tx1"/>
              </a:buClr>
              <a:buFont typeface="Wingdings" pitchFamily="2" charset="2"/>
              <a:buChar char="n"/>
            </a:pPr>
            <a:r>
              <a:rPr lang="en-US" smtClean="0"/>
              <a:t>Caught or thrown ball</a:t>
            </a:r>
          </a:p>
          <a:p>
            <a:pPr lvl="1" eaLnBrk="1" hangingPunct="1">
              <a:lnSpc>
                <a:spcPct val="90000"/>
              </a:lnSpc>
              <a:buClr>
                <a:schemeClr val="tx1"/>
              </a:buClr>
              <a:buFont typeface="Wingdings" pitchFamily="2" charset="2"/>
              <a:buChar char="n"/>
            </a:pPr>
            <a:r>
              <a:rPr lang="en-US" smtClean="0"/>
              <a:t>Ball played out of the net – consistency with other calls</a:t>
            </a:r>
          </a:p>
          <a:p>
            <a:pPr lvl="1" eaLnBrk="1" hangingPunct="1">
              <a:lnSpc>
                <a:spcPct val="90000"/>
              </a:lnSpc>
              <a:buClr>
                <a:schemeClr val="tx1"/>
              </a:buClr>
              <a:buFont typeface="Wingdings" pitchFamily="2" charset="2"/>
              <a:buChar char="n"/>
            </a:pPr>
            <a:r>
              <a:rPr lang="en-US" smtClean="0"/>
              <a:t>Judge contact, not technique</a:t>
            </a:r>
          </a:p>
        </p:txBody>
      </p:sp>
      <p:sp>
        <p:nvSpPr>
          <p:cNvPr id="12292" name="Footer Placeholder 3"/>
          <p:cNvSpPr>
            <a:spLocks noGrp="1"/>
          </p:cNvSpPr>
          <p:nvPr/>
        </p:nvSpPr>
        <p:spPr bwMode="auto">
          <a:xfrm>
            <a:off x="3238500" y="6461125"/>
            <a:ext cx="2667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sz="1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381000"/>
            <a:ext cx="8229600" cy="762000"/>
          </a:xfrm>
        </p:spPr>
        <p:txBody>
          <a:bodyPr/>
          <a:lstStyle/>
          <a:p>
            <a:pPr eaLnBrk="1" hangingPunct="1"/>
            <a:r>
              <a:rPr lang="en-US" smtClean="0">
                <a:latin typeface="Tahoma" pitchFamily="34" charset="0"/>
              </a:rPr>
              <a:t>Ball Handling Calls</a:t>
            </a:r>
          </a:p>
        </p:txBody>
      </p:sp>
      <p:sp>
        <p:nvSpPr>
          <p:cNvPr id="13315" name="Rectangle 3"/>
          <p:cNvSpPr>
            <a:spLocks noGrp="1" noChangeArrowheads="1"/>
          </p:cNvSpPr>
          <p:nvPr>
            <p:ph type="body" idx="4294967295"/>
          </p:nvPr>
        </p:nvSpPr>
        <p:spPr>
          <a:xfrm>
            <a:off x="457200" y="2057400"/>
            <a:ext cx="8229600" cy="4324350"/>
          </a:xfrm>
          <a:noFill/>
        </p:spPr>
        <p:txBody>
          <a:bodyPr/>
          <a:lstStyle/>
          <a:p>
            <a:pPr eaLnBrk="1" hangingPunct="1">
              <a:buFont typeface="Wingdings" pitchFamily="2" charset="2"/>
              <a:buChar char="q"/>
            </a:pPr>
            <a:r>
              <a:rPr lang="en-US" smtClean="0"/>
              <a:t> Tips and dumps: </a:t>
            </a:r>
          </a:p>
          <a:p>
            <a:pPr lvl="1" eaLnBrk="1" hangingPunct="1">
              <a:buFont typeface="Wingdings" pitchFamily="2" charset="2"/>
              <a:buChar char="n"/>
            </a:pPr>
            <a:r>
              <a:rPr lang="en-US" smtClean="0"/>
              <a:t> Duration of contact</a:t>
            </a:r>
          </a:p>
          <a:p>
            <a:pPr lvl="2" eaLnBrk="1" hangingPunct="1">
              <a:buClr>
                <a:schemeClr val="accent1"/>
              </a:buClr>
              <a:buFont typeface="Wingdings" pitchFamily="2" charset="2"/>
              <a:buChar char="q"/>
            </a:pPr>
            <a:r>
              <a:rPr lang="en-US" smtClean="0"/>
              <a:t>Same latitude as sets</a:t>
            </a:r>
            <a:endParaRPr lang="en-US" sz="2600" smtClean="0"/>
          </a:p>
          <a:p>
            <a:pPr lvl="1" eaLnBrk="1" hangingPunct="1">
              <a:buClr>
                <a:schemeClr val="tx1"/>
              </a:buClr>
              <a:buFont typeface="Wingdings" pitchFamily="2" charset="2"/>
              <a:buChar char="n"/>
            </a:pPr>
            <a:r>
              <a:rPr lang="en-US" smtClean="0"/>
              <a:t>Direction of the ball before and after contact</a:t>
            </a:r>
          </a:p>
          <a:p>
            <a:pPr lvl="1" eaLnBrk="1" hangingPunct="1">
              <a:buClr>
                <a:schemeClr val="tx1"/>
              </a:buClr>
              <a:buFont typeface="Wingdings" pitchFamily="2" charset="2"/>
              <a:buChar char="n"/>
            </a:pPr>
            <a:r>
              <a:rPr lang="en-US" smtClean="0"/>
              <a:t>Caught/thrown ball</a:t>
            </a:r>
            <a:endParaRPr lang="en-US" sz="3000" smtClean="0"/>
          </a:p>
          <a:p>
            <a:pPr lvl="1" eaLnBrk="1" hangingPunct="1">
              <a:buClr>
                <a:schemeClr val="tx1"/>
              </a:buClr>
              <a:buFont typeface="Wingdings" pitchFamily="2" charset="2"/>
              <a:buChar char="n"/>
            </a:pPr>
            <a:r>
              <a:rPr lang="en-US" smtClean="0"/>
              <a:t>Judge contact, not technique</a:t>
            </a:r>
          </a:p>
          <a:p>
            <a:pPr lvl="1" eaLnBrk="1" hangingPunct="1">
              <a:buClr>
                <a:schemeClr val="tx1"/>
              </a:buClr>
              <a:buFont typeface="Wingdings" pitchFamily="2" charset="2"/>
              <a:buNone/>
            </a:pPr>
            <a:endParaRPr lang="en-US" smtClean="0"/>
          </a:p>
        </p:txBody>
      </p:sp>
      <p:sp>
        <p:nvSpPr>
          <p:cNvPr id="13316" name="Footer Placeholder 3"/>
          <p:cNvSpPr>
            <a:spLocks noGrp="1"/>
          </p:cNvSpPr>
          <p:nvPr/>
        </p:nvSpPr>
        <p:spPr bwMode="auto">
          <a:xfrm>
            <a:off x="3238500" y="6461125"/>
            <a:ext cx="2667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sz="12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457200" y="381000"/>
            <a:ext cx="8229600" cy="762000"/>
          </a:xfrm>
        </p:spPr>
        <p:txBody>
          <a:bodyPr/>
          <a:lstStyle/>
          <a:p>
            <a:pPr eaLnBrk="1" hangingPunct="1"/>
            <a:r>
              <a:rPr lang="en-US" smtClean="0">
                <a:latin typeface="Tahoma" pitchFamily="34" charset="0"/>
              </a:rPr>
              <a:t>Ball Handling Calls</a:t>
            </a:r>
          </a:p>
        </p:txBody>
      </p:sp>
      <p:sp>
        <p:nvSpPr>
          <p:cNvPr id="14339" name="Rectangle 3"/>
          <p:cNvSpPr>
            <a:spLocks noGrp="1" noChangeArrowheads="1"/>
          </p:cNvSpPr>
          <p:nvPr>
            <p:ph type="body" idx="4294967295"/>
          </p:nvPr>
        </p:nvSpPr>
        <p:spPr>
          <a:xfrm>
            <a:off x="457200" y="2057400"/>
            <a:ext cx="8229600" cy="4324350"/>
          </a:xfrm>
          <a:noFill/>
        </p:spPr>
        <p:txBody>
          <a:bodyPr/>
          <a:lstStyle/>
          <a:p>
            <a:pPr eaLnBrk="1" hangingPunct="1">
              <a:buFont typeface="Wingdings" pitchFamily="2" charset="2"/>
              <a:buChar char="q"/>
            </a:pPr>
            <a:r>
              <a:rPr lang="en-US" smtClean="0"/>
              <a:t> Attacking: </a:t>
            </a:r>
          </a:p>
          <a:p>
            <a:pPr lvl="1" eaLnBrk="1" hangingPunct="1">
              <a:buFont typeface="Wingdings" pitchFamily="2" charset="2"/>
              <a:buChar char="n"/>
            </a:pPr>
            <a:r>
              <a:rPr lang="en-US" smtClean="0"/>
              <a:t> Point of contact in relationship to the rest of the body</a:t>
            </a:r>
          </a:p>
          <a:p>
            <a:pPr lvl="1" eaLnBrk="1" hangingPunct="1">
              <a:buFont typeface="Wingdings" pitchFamily="2" charset="2"/>
              <a:buChar char="n"/>
            </a:pPr>
            <a:r>
              <a:rPr lang="en-US" smtClean="0"/>
              <a:t>Contact of ball must be made above that player’s own playing space; reaching beyond net to “save” a ball may be legal</a:t>
            </a:r>
            <a:endParaRPr lang="en-US" sz="3000" smtClean="0"/>
          </a:p>
          <a:p>
            <a:pPr lvl="1" eaLnBrk="1" hangingPunct="1">
              <a:buClr>
                <a:schemeClr val="tx1"/>
              </a:buClr>
              <a:buFont typeface="Wingdings" pitchFamily="2" charset="2"/>
              <a:buChar char="n"/>
            </a:pPr>
            <a:r>
              <a:rPr lang="en-US" smtClean="0"/>
              <a:t>Duration of contact</a:t>
            </a:r>
            <a:endParaRPr lang="en-US" sz="3000" smtClean="0"/>
          </a:p>
          <a:p>
            <a:pPr lvl="1" eaLnBrk="1" hangingPunct="1">
              <a:buClr>
                <a:schemeClr val="tx1"/>
              </a:buClr>
              <a:buFont typeface="Wingdings" pitchFamily="2" charset="2"/>
              <a:buChar char="n"/>
            </a:pPr>
            <a:r>
              <a:rPr lang="en-US" smtClean="0"/>
              <a:t>Judge contact, not technique</a:t>
            </a:r>
          </a:p>
          <a:p>
            <a:pPr lvl="1" eaLnBrk="1" hangingPunct="1">
              <a:buClr>
                <a:schemeClr val="tx1"/>
              </a:buClr>
              <a:buFont typeface="Wingdings" pitchFamily="2" charset="2"/>
              <a:buNone/>
            </a:pPr>
            <a:endParaRPr lang="en-US" smtClean="0"/>
          </a:p>
        </p:txBody>
      </p:sp>
      <p:sp>
        <p:nvSpPr>
          <p:cNvPr id="14340" name="Footer Placeholder 3"/>
          <p:cNvSpPr>
            <a:spLocks noGrp="1"/>
          </p:cNvSpPr>
          <p:nvPr/>
        </p:nvSpPr>
        <p:spPr bwMode="auto">
          <a:xfrm>
            <a:off x="3238500" y="6461125"/>
            <a:ext cx="2667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sz="12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57200" y="609600"/>
            <a:ext cx="8229600" cy="762000"/>
          </a:xfrm>
        </p:spPr>
        <p:txBody>
          <a:bodyPr/>
          <a:lstStyle/>
          <a:p>
            <a:pPr eaLnBrk="1" hangingPunct="1"/>
            <a:r>
              <a:rPr lang="en-US" smtClean="0">
                <a:latin typeface="Tahoma" pitchFamily="34" charset="0"/>
              </a:rPr>
              <a:t>Ball Handling Calls</a:t>
            </a:r>
          </a:p>
        </p:txBody>
      </p:sp>
      <p:sp>
        <p:nvSpPr>
          <p:cNvPr id="15363" name="Rectangle 3"/>
          <p:cNvSpPr>
            <a:spLocks noGrp="1" noChangeArrowheads="1"/>
          </p:cNvSpPr>
          <p:nvPr>
            <p:ph type="body" idx="4294967295"/>
          </p:nvPr>
        </p:nvSpPr>
        <p:spPr>
          <a:xfrm>
            <a:off x="457200" y="2057400"/>
            <a:ext cx="8229600" cy="4540250"/>
          </a:xfrm>
          <a:noFill/>
        </p:spPr>
        <p:txBody>
          <a:bodyPr/>
          <a:lstStyle/>
          <a:p>
            <a:pPr eaLnBrk="1" hangingPunct="1">
              <a:lnSpc>
                <a:spcPct val="80000"/>
              </a:lnSpc>
              <a:buFont typeface="Wingdings" pitchFamily="2" charset="2"/>
              <a:buChar char="q"/>
            </a:pPr>
            <a:r>
              <a:rPr lang="en-US" sz="2400" smtClean="0"/>
              <a:t> Blocking: </a:t>
            </a:r>
          </a:p>
          <a:p>
            <a:pPr lvl="1" eaLnBrk="1" hangingPunct="1">
              <a:lnSpc>
                <a:spcPct val="80000"/>
              </a:lnSpc>
              <a:buFont typeface="Wingdings" pitchFamily="2" charset="2"/>
              <a:buChar char="n"/>
            </a:pPr>
            <a:r>
              <a:rPr lang="en-US" sz="2200" smtClean="0"/>
              <a:t>Definition:  player reaching higher than the top of the net</a:t>
            </a:r>
          </a:p>
          <a:p>
            <a:pPr lvl="1" eaLnBrk="1" hangingPunct="1">
              <a:lnSpc>
                <a:spcPct val="80000"/>
              </a:lnSpc>
              <a:buFont typeface="Wingdings" pitchFamily="2" charset="2"/>
              <a:buChar char="n"/>
            </a:pPr>
            <a:r>
              <a:rPr lang="en-US" sz="2200" smtClean="0"/>
              <a:t>Duration of contact</a:t>
            </a:r>
          </a:p>
          <a:p>
            <a:pPr lvl="1" eaLnBrk="1" hangingPunct="1">
              <a:lnSpc>
                <a:spcPct val="80000"/>
              </a:lnSpc>
              <a:buFont typeface="Wingdings" pitchFamily="2" charset="2"/>
              <a:buChar char="n"/>
            </a:pPr>
            <a:r>
              <a:rPr lang="en-US" sz="2200" smtClean="0"/>
              <a:t>Directional blocks</a:t>
            </a:r>
          </a:p>
          <a:p>
            <a:pPr lvl="1" eaLnBrk="1" hangingPunct="1">
              <a:lnSpc>
                <a:spcPct val="80000"/>
              </a:lnSpc>
              <a:buFont typeface="Wingdings" pitchFamily="2" charset="2"/>
              <a:buChar char="n"/>
            </a:pPr>
            <a:r>
              <a:rPr lang="en-US" sz="2200" smtClean="0"/>
              <a:t>Trapping the ball against the net</a:t>
            </a:r>
          </a:p>
          <a:p>
            <a:pPr lvl="1" eaLnBrk="1" hangingPunct="1">
              <a:lnSpc>
                <a:spcPct val="80000"/>
              </a:lnSpc>
              <a:buFont typeface="Wingdings" pitchFamily="2" charset="2"/>
              <a:buChar char="n"/>
            </a:pPr>
            <a:r>
              <a:rPr lang="en-US" sz="2200" smtClean="0"/>
              <a:t>Illegal or legal blocker</a:t>
            </a:r>
          </a:p>
          <a:p>
            <a:pPr lvl="1" eaLnBrk="1" hangingPunct="1">
              <a:lnSpc>
                <a:spcPct val="80000"/>
              </a:lnSpc>
              <a:buFont typeface="Wingdings" pitchFamily="2" charset="2"/>
              <a:buChar char="n"/>
            </a:pPr>
            <a:r>
              <a:rPr lang="en-US" sz="2200" smtClean="0"/>
              <a:t>Ball rolling down the body – probably illegal</a:t>
            </a:r>
          </a:p>
          <a:p>
            <a:pPr lvl="1" eaLnBrk="1" hangingPunct="1">
              <a:lnSpc>
                <a:spcPct val="80000"/>
              </a:lnSpc>
              <a:buFont typeface="Wingdings" pitchFamily="2" charset="2"/>
              <a:buChar char="n"/>
            </a:pPr>
            <a:r>
              <a:rPr lang="en-US" sz="2200" smtClean="0"/>
              <a:t>Contacting the ball before the hitter</a:t>
            </a:r>
          </a:p>
          <a:p>
            <a:pPr lvl="1" eaLnBrk="1" hangingPunct="1">
              <a:lnSpc>
                <a:spcPct val="80000"/>
              </a:lnSpc>
              <a:buFont typeface="Wingdings" pitchFamily="2" charset="2"/>
              <a:buChar char="n"/>
            </a:pPr>
            <a:r>
              <a:rPr lang="en-US" sz="2200" smtClean="0"/>
              <a:t>Reaching beyond the net – when is it allowed?</a:t>
            </a:r>
          </a:p>
          <a:p>
            <a:pPr lvl="1" eaLnBrk="1" hangingPunct="1">
              <a:lnSpc>
                <a:spcPct val="80000"/>
              </a:lnSpc>
              <a:buFont typeface="Wingdings" pitchFamily="2" charset="2"/>
              <a:buChar char="n"/>
            </a:pPr>
            <a:r>
              <a:rPr lang="en-US" sz="2200" smtClean="0"/>
              <a:t>Collective blocks – only players who meet the definition of a blocker can be considered part of a collective block</a:t>
            </a:r>
          </a:p>
          <a:p>
            <a:pPr lvl="1" eaLnBrk="1" hangingPunct="1">
              <a:lnSpc>
                <a:spcPct val="80000"/>
              </a:lnSpc>
              <a:buFont typeface="Wingdings" pitchFamily="2" charset="2"/>
              <a:buChar char="n"/>
            </a:pPr>
            <a:r>
              <a:rPr lang="en-US" sz="2200" smtClean="0"/>
              <a:t>Non-blocking back row setter in the area of the block – may be 1</a:t>
            </a:r>
            <a:r>
              <a:rPr lang="en-US" sz="2200" baseline="30000" smtClean="0"/>
              <a:t>st</a:t>
            </a:r>
            <a:r>
              <a:rPr lang="en-US" sz="2200" smtClean="0"/>
              <a:t> team hit or a block</a:t>
            </a:r>
            <a:endParaRPr lang="en-US" sz="2000" smtClean="0"/>
          </a:p>
        </p:txBody>
      </p:sp>
      <p:sp>
        <p:nvSpPr>
          <p:cNvPr id="15364" name="Footer Placeholder 3"/>
          <p:cNvSpPr>
            <a:spLocks noGrp="1"/>
          </p:cNvSpPr>
          <p:nvPr/>
        </p:nvSpPr>
        <p:spPr bwMode="auto">
          <a:xfrm>
            <a:off x="3238500" y="6461125"/>
            <a:ext cx="2667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sz="12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457200"/>
            <a:ext cx="8229600" cy="762000"/>
          </a:xfrm>
        </p:spPr>
        <p:txBody>
          <a:bodyPr/>
          <a:lstStyle/>
          <a:p>
            <a:pPr eaLnBrk="1" hangingPunct="1"/>
            <a:r>
              <a:rPr lang="en-US" smtClean="0">
                <a:latin typeface="Tahoma" pitchFamily="34" charset="0"/>
              </a:rPr>
              <a:t>Ball Handling Calls</a:t>
            </a:r>
          </a:p>
        </p:txBody>
      </p:sp>
      <p:sp>
        <p:nvSpPr>
          <p:cNvPr id="16387" name="Rectangle 3"/>
          <p:cNvSpPr>
            <a:spLocks noGrp="1" noChangeArrowheads="1"/>
          </p:cNvSpPr>
          <p:nvPr>
            <p:ph type="body" idx="4294967295"/>
          </p:nvPr>
        </p:nvSpPr>
        <p:spPr>
          <a:xfrm>
            <a:off x="457200" y="2057400"/>
            <a:ext cx="8229600" cy="4540250"/>
          </a:xfrm>
          <a:noFill/>
        </p:spPr>
        <p:txBody>
          <a:bodyPr/>
          <a:lstStyle/>
          <a:p>
            <a:pPr eaLnBrk="1" hangingPunct="1">
              <a:buFont typeface="Wingdings" pitchFamily="2" charset="2"/>
              <a:buChar char="q"/>
            </a:pPr>
            <a:r>
              <a:rPr lang="en-US" smtClean="0"/>
              <a:t> Four Hits: </a:t>
            </a:r>
          </a:p>
          <a:p>
            <a:pPr lvl="1" eaLnBrk="1" hangingPunct="1">
              <a:buFont typeface="Wingdings" pitchFamily="2" charset="2"/>
              <a:buChar char="n"/>
            </a:pPr>
            <a:r>
              <a:rPr lang="en-US" smtClean="0"/>
              <a:t>Watch closely for blocking team contact after third team hit</a:t>
            </a:r>
            <a:endParaRPr lang="en-US" sz="3100" smtClean="0"/>
          </a:p>
          <a:p>
            <a:pPr lvl="1" eaLnBrk="1" hangingPunct="1">
              <a:buFont typeface="Wingdings" pitchFamily="2" charset="2"/>
              <a:buChar char="n"/>
            </a:pPr>
            <a:r>
              <a:rPr lang="en-US" smtClean="0"/>
              <a:t>Determine if part of the ball has touched the block along with the net</a:t>
            </a:r>
            <a:endParaRPr lang="en-US" sz="3100" smtClean="0"/>
          </a:p>
          <a:p>
            <a:pPr lvl="1" eaLnBrk="1" hangingPunct="1">
              <a:buFont typeface="Wingdings" pitchFamily="2" charset="2"/>
              <a:buChar char="n"/>
            </a:pPr>
            <a:r>
              <a:rPr lang="en-US" smtClean="0"/>
              <a:t>If third hit is not contacted by the block and ball is contacted again by anyone on the attacking team, “four hits” is called</a:t>
            </a:r>
            <a:endParaRPr lang="en-US" sz="3100" smtClean="0"/>
          </a:p>
          <a:p>
            <a:pPr lvl="1" eaLnBrk="1" hangingPunct="1">
              <a:buFont typeface="Wingdings" pitchFamily="2" charset="2"/>
              <a:buChar char="n"/>
            </a:pPr>
            <a:r>
              <a:rPr lang="en-US" smtClean="0"/>
              <a:t>Line judges do not assist in making this call</a:t>
            </a:r>
          </a:p>
        </p:txBody>
      </p:sp>
      <p:sp>
        <p:nvSpPr>
          <p:cNvPr id="16388" name="Footer Placeholder 3"/>
          <p:cNvSpPr>
            <a:spLocks noGrp="1"/>
          </p:cNvSpPr>
          <p:nvPr/>
        </p:nvSpPr>
        <p:spPr bwMode="auto">
          <a:xfrm>
            <a:off x="3238500" y="6461125"/>
            <a:ext cx="2667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sz="12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457200" y="381000"/>
            <a:ext cx="8229600" cy="762000"/>
          </a:xfrm>
        </p:spPr>
        <p:txBody>
          <a:bodyPr/>
          <a:lstStyle/>
          <a:p>
            <a:pPr eaLnBrk="1" hangingPunct="1"/>
            <a:r>
              <a:rPr lang="en-US" smtClean="0">
                <a:latin typeface="Tahoma" pitchFamily="34" charset="0"/>
              </a:rPr>
              <a:t>Ball Handling Calls</a:t>
            </a:r>
          </a:p>
        </p:txBody>
      </p:sp>
      <p:sp>
        <p:nvSpPr>
          <p:cNvPr id="17411" name="Rectangle 3"/>
          <p:cNvSpPr>
            <a:spLocks noGrp="1" noChangeArrowheads="1"/>
          </p:cNvSpPr>
          <p:nvPr>
            <p:ph type="body" idx="4294967295"/>
          </p:nvPr>
        </p:nvSpPr>
        <p:spPr>
          <a:xfrm>
            <a:off x="457200" y="2057400"/>
            <a:ext cx="8229600" cy="4540250"/>
          </a:xfrm>
          <a:noFill/>
        </p:spPr>
        <p:txBody>
          <a:bodyPr/>
          <a:lstStyle/>
          <a:p>
            <a:pPr eaLnBrk="1" hangingPunct="1">
              <a:buFont typeface="Wingdings" pitchFamily="2" charset="2"/>
              <a:buChar char="q"/>
            </a:pPr>
            <a:r>
              <a:rPr lang="en-US" sz="2800" smtClean="0"/>
              <a:t> Back row attacks/blocks: </a:t>
            </a:r>
          </a:p>
          <a:p>
            <a:pPr lvl="1" eaLnBrk="1" hangingPunct="1">
              <a:buFont typeface="Wingdings" pitchFamily="2" charset="2"/>
              <a:buChar char="n"/>
            </a:pPr>
            <a:r>
              <a:rPr lang="en-US" sz="2200" smtClean="0"/>
              <a:t>Attacker’s foot/feet position in relation to the attack line</a:t>
            </a:r>
          </a:p>
          <a:p>
            <a:pPr lvl="1" eaLnBrk="1" hangingPunct="1">
              <a:buFont typeface="Wingdings" pitchFamily="2" charset="2"/>
              <a:buChar char="n"/>
            </a:pPr>
            <a:r>
              <a:rPr lang="en-US" sz="2200" smtClean="0"/>
              <a:t>Position of ball above or (partly) below the top of the net as a factor for back row attacks</a:t>
            </a:r>
          </a:p>
          <a:p>
            <a:pPr lvl="1" eaLnBrk="1" hangingPunct="1">
              <a:buFont typeface="Wingdings" pitchFamily="2" charset="2"/>
              <a:buChar char="n"/>
            </a:pPr>
            <a:r>
              <a:rPr lang="en-US" sz="2200" smtClean="0"/>
              <a:t>Position of player above or below the top of the net as a factor for back row blocks</a:t>
            </a:r>
          </a:p>
          <a:p>
            <a:pPr lvl="1" eaLnBrk="1" hangingPunct="1">
              <a:buFont typeface="Wingdings" pitchFamily="2" charset="2"/>
              <a:buChar char="n"/>
            </a:pPr>
            <a:r>
              <a:rPr lang="en-US" sz="2200" smtClean="0"/>
              <a:t>Ball legally blocked back into an attacker</a:t>
            </a:r>
          </a:p>
          <a:p>
            <a:pPr lvl="1" eaLnBrk="1" hangingPunct="1">
              <a:buFont typeface="Wingdings" pitchFamily="2" charset="2"/>
              <a:buChar char="n"/>
            </a:pPr>
            <a:r>
              <a:rPr lang="en-US" sz="2200" smtClean="0"/>
              <a:t>Ball legally blocked back into a setter trying to retrieve it from near the plane of the net</a:t>
            </a:r>
          </a:p>
          <a:p>
            <a:pPr lvl="1" eaLnBrk="1" hangingPunct="1">
              <a:buFont typeface="Wingdings" pitchFamily="2" charset="2"/>
              <a:buChar char="n"/>
            </a:pPr>
            <a:r>
              <a:rPr lang="en-US" sz="2200" smtClean="0"/>
              <a:t>Simultaneous contact of a ball in the plane of the net by a back row player (setter) and an opposing player</a:t>
            </a:r>
          </a:p>
        </p:txBody>
      </p:sp>
      <p:sp>
        <p:nvSpPr>
          <p:cNvPr id="17412" name="Footer Placeholder 3"/>
          <p:cNvSpPr>
            <a:spLocks noGrp="1"/>
          </p:cNvSpPr>
          <p:nvPr/>
        </p:nvSpPr>
        <p:spPr bwMode="auto">
          <a:xfrm>
            <a:off x="3238500" y="6461125"/>
            <a:ext cx="2667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sz="12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Summary</a:t>
            </a:r>
          </a:p>
        </p:txBody>
      </p:sp>
      <p:sp>
        <p:nvSpPr>
          <p:cNvPr id="34819" name="Rectangle 3"/>
          <p:cNvSpPr>
            <a:spLocks noGrp="1" noChangeArrowheads="1"/>
          </p:cNvSpPr>
          <p:nvPr>
            <p:ph type="body" idx="1"/>
          </p:nvPr>
        </p:nvSpPr>
        <p:spPr/>
        <p:txBody>
          <a:bodyPr/>
          <a:lstStyle/>
          <a:p>
            <a:pPr eaLnBrk="1" hangingPunct="1"/>
            <a:r>
              <a:rPr lang="en-US" smtClean="0"/>
              <a:t>Call what you actually see</a:t>
            </a:r>
          </a:p>
          <a:p>
            <a:pPr eaLnBrk="1" hangingPunct="1"/>
            <a:endParaRPr lang="en-US" smtClean="0"/>
          </a:p>
          <a:p>
            <a:pPr eaLnBrk="1" hangingPunct="1"/>
            <a:r>
              <a:rPr lang="en-US" smtClean="0"/>
              <a:t>Trust yourself</a:t>
            </a:r>
          </a:p>
          <a:p>
            <a:pPr eaLnBrk="1" hangingPunct="1"/>
            <a:endParaRPr lang="en-US" smtClean="0"/>
          </a:p>
          <a:p>
            <a:pPr eaLnBrk="1" hangingPunct="1"/>
            <a:r>
              <a:rPr lang="en-US" smtClean="0"/>
              <a:t>Don’t be influenced by outside factors</a:t>
            </a:r>
          </a:p>
          <a:p>
            <a:pPr eaLnBrk="1" hangingPunct="1"/>
            <a:endParaRPr lang="en-US" smtClean="0"/>
          </a:p>
          <a:p>
            <a:pPr eaLnBrk="1" hangingPunct="1"/>
            <a:r>
              <a:rPr lang="en-US" smtClean="0"/>
              <a:t>Anticipate but never assume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blinds(horizontal)">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34819">
                                            <p:txEl>
                                              <p:pRg st="4" end="4"/>
                                            </p:txEl>
                                          </p:spTgt>
                                        </p:tgtEl>
                                        <p:attrNameLst>
                                          <p:attrName>style.visibility</p:attrName>
                                        </p:attrNameLst>
                                      </p:cBhvr>
                                      <p:to>
                                        <p:strVal val="visible"/>
                                      </p:to>
                                    </p:set>
                                    <p:animEffect transition="in" filter="checkerboard(across)">
                                      <p:cBhvr>
                                        <p:cTn id="16" dur="500"/>
                                        <p:tgtEl>
                                          <p:spTgt spid="34819">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nodeType="clickEffect">
                                  <p:stCondLst>
                                    <p:cond delay="0"/>
                                  </p:stCondLst>
                                  <p:childTnLst>
                                    <p:set>
                                      <p:cBhvr>
                                        <p:cTn id="20" dur="1" fill="hold">
                                          <p:stCondLst>
                                            <p:cond delay="0"/>
                                          </p:stCondLst>
                                        </p:cTn>
                                        <p:tgtEl>
                                          <p:spTgt spid="34819">
                                            <p:txEl>
                                              <p:pRg st="6" end="6"/>
                                            </p:txEl>
                                          </p:spTgt>
                                        </p:tgtEl>
                                        <p:attrNameLst>
                                          <p:attrName>style.visibility</p:attrName>
                                        </p:attrNameLst>
                                      </p:cBhvr>
                                      <p:to>
                                        <p:strVal val="visible"/>
                                      </p:to>
                                    </p:set>
                                    <p:animEffect transition="in" filter="diamond(in)">
                                      <p:cBhvr>
                                        <p:cTn id="21" dur="2000"/>
                                        <p:tgtEl>
                                          <p:spTgt spid="348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4"/>
          <p:cNvSpPr>
            <a:spLocks noChangeArrowheads="1" noChangeShapeType="1" noTextEdit="1"/>
          </p:cNvSpPr>
          <p:nvPr/>
        </p:nvSpPr>
        <p:spPr bwMode="auto">
          <a:xfrm>
            <a:off x="1368425" y="1906588"/>
            <a:ext cx="5962650" cy="3279775"/>
          </a:xfrm>
          <a:prstGeom prst="rect">
            <a:avLst/>
          </a:prstGeom>
        </p:spPr>
        <p:txBody>
          <a:bodyPr wrap="none" fromWordArt="1">
            <a:prstTxWarp prst="textSlantUp">
              <a:avLst>
                <a:gd name="adj" fmla="val 32056"/>
              </a:avLst>
            </a:prstTxWarp>
          </a:bodyPr>
          <a:lstStyle/>
          <a:p>
            <a:pPr algn="ctr"/>
            <a:r>
              <a:rPr lang="en-US" sz="72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Good Luck and have</a:t>
            </a:r>
          </a:p>
          <a:p>
            <a:pPr algn="ctr"/>
            <a:r>
              <a:rPr lang="en-US" sz="72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a great season!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rot="-1039994">
            <a:off x="685800" y="1066800"/>
            <a:ext cx="228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Over control</a:t>
            </a:r>
          </a:p>
        </p:txBody>
      </p:sp>
      <p:sp>
        <p:nvSpPr>
          <p:cNvPr id="32774" name="Text Box 6"/>
          <p:cNvSpPr txBox="1">
            <a:spLocks noChangeArrowheads="1"/>
          </p:cNvSpPr>
          <p:nvPr/>
        </p:nvSpPr>
        <p:spPr bwMode="auto">
          <a:xfrm rot="1468188">
            <a:off x="5867400" y="1371600"/>
            <a:ext cx="2743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t>Under control</a:t>
            </a:r>
          </a:p>
        </p:txBody>
      </p:sp>
      <p:sp>
        <p:nvSpPr>
          <p:cNvPr id="32775" name="Text Box 7"/>
          <p:cNvSpPr txBox="1">
            <a:spLocks noChangeArrowheads="1"/>
          </p:cNvSpPr>
          <p:nvPr/>
        </p:nvSpPr>
        <p:spPr bwMode="auto">
          <a:xfrm>
            <a:off x="685800" y="3505200"/>
            <a:ext cx="3352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Prolonged contact</a:t>
            </a:r>
          </a:p>
        </p:txBody>
      </p:sp>
      <p:sp>
        <p:nvSpPr>
          <p:cNvPr id="32776" name="Text Box 8"/>
          <p:cNvSpPr txBox="1">
            <a:spLocks noChangeArrowheads="1"/>
          </p:cNvSpPr>
          <p:nvPr/>
        </p:nvSpPr>
        <p:spPr bwMode="auto">
          <a:xfrm rot="1172199">
            <a:off x="1828800" y="2362200"/>
            <a:ext cx="1752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a:t>Massage</a:t>
            </a:r>
          </a:p>
        </p:txBody>
      </p:sp>
      <p:sp>
        <p:nvSpPr>
          <p:cNvPr id="32777" name="Text Box 9"/>
          <p:cNvSpPr txBox="1">
            <a:spLocks noChangeArrowheads="1"/>
          </p:cNvSpPr>
          <p:nvPr/>
        </p:nvSpPr>
        <p:spPr bwMode="auto">
          <a:xfrm rot="-970572">
            <a:off x="4495800" y="2057400"/>
            <a:ext cx="1600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t>Mangle</a:t>
            </a:r>
          </a:p>
        </p:txBody>
      </p:sp>
      <p:sp>
        <p:nvSpPr>
          <p:cNvPr id="32778" name="Text Box 10"/>
          <p:cNvSpPr txBox="1">
            <a:spLocks noChangeArrowheads="1"/>
          </p:cNvSpPr>
          <p:nvPr/>
        </p:nvSpPr>
        <p:spPr bwMode="auto">
          <a:xfrm rot="-1159807">
            <a:off x="2209800" y="4419600"/>
            <a:ext cx="1447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t>Catch</a:t>
            </a:r>
          </a:p>
        </p:txBody>
      </p:sp>
      <p:sp>
        <p:nvSpPr>
          <p:cNvPr id="32779" name="Text Box 11"/>
          <p:cNvSpPr txBox="1">
            <a:spLocks noChangeArrowheads="1"/>
          </p:cNvSpPr>
          <p:nvPr/>
        </p:nvSpPr>
        <p:spPr bwMode="auto">
          <a:xfrm rot="1964114">
            <a:off x="609600" y="4419600"/>
            <a:ext cx="1447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200"/>
              <a:t>Throw</a:t>
            </a:r>
          </a:p>
        </p:txBody>
      </p:sp>
      <p:sp>
        <p:nvSpPr>
          <p:cNvPr id="32780" name="Text Box 12"/>
          <p:cNvSpPr txBox="1">
            <a:spLocks noChangeArrowheads="1"/>
          </p:cNvSpPr>
          <p:nvPr/>
        </p:nvSpPr>
        <p:spPr bwMode="auto">
          <a:xfrm rot="1936539">
            <a:off x="5029200" y="4343400"/>
            <a:ext cx="3733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t>Multiple contact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dissolve">
                                      <p:cBhvr>
                                        <p:cTn id="7" dur="500"/>
                                        <p:tgtEl>
                                          <p:spTgt spid="3277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2774"/>
                                        </p:tgtEl>
                                        <p:attrNameLst>
                                          <p:attrName>style.visibility</p:attrName>
                                        </p:attrNameLst>
                                      </p:cBhvr>
                                      <p:to>
                                        <p:strVal val="visible"/>
                                      </p:to>
                                    </p:set>
                                    <p:animEffect transition="in" filter="strips(downLeft)">
                                      <p:cBhvr>
                                        <p:cTn id="10" dur="500"/>
                                        <p:tgtEl>
                                          <p:spTgt spid="3277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9" fill="hold" grpId="0" nodeType="clickEffect">
                                  <p:stCondLst>
                                    <p:cond delay="0"/>
                                  </p:stCondLst>
                                  <p:childTnLst>
                                    <p:set>
                                      <p:cBhvr>
                                        <p:cTn id="14" dur="1" fill="hold">
                                          <p:stCondLst>
                                            <p:cond delay="0"/>
                                          </p:stCondLst>
                                        </p:cTn>
                                        <p:tgtEl>
                                          <p:spTgt spid="32776"/>
                                        </p:tgtEl>
                                        <p:attrNameLst>
                                          <p:attrName>style.visibility</p:attrName>
                                        </p:attrNameLst>
                                      </p:cBhvr>
                                      <p:to>
                                        <p:strVal val="visible"/>
                                      </p:to>
                                    </p:set>
                                    <p:anim calcmode="lin" valueType="num">
                                      <p:cBhvr additive="base">
                                        <p:cTn id="15" dur="500" fill="hold"/>
                                        <p:tgtEl>
                                          <p:spTgt spid="32776"/>
                                        </p:tgtEl>
                                        <p:attrNameLst>
                                          <p:attrName>ppt_x</p:attrName>
                                        </p:attrNameLst>
                                      </p:cBhvr>
                                      <p:tavLst>
                                        <p:tav tm="0">
                                          <p:val>
                                            <p:strVal val="0-#ppt_w/2"/>
                                          </p:val>
                                        </p:tav>
                                        <p:tav tm="100000">
                                          <p:val>
                                            <p:strVal val="#ppt_x"/>
                                          </p:val>
                                        </p:tav>
                                      </p:tavLst>
                                    </p:anim>
                                    <p:anim calcmode="lin" valueType="num">
                                      <p:cBhvr additive="base">
                                        <p:cTn id="16" dur="500" fill="hold"/>
                                        <p:tgtEl>
                                          <p:spTgt spid="32776"/>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2777"/>
                                        </p:tgtEl>
                                        <p:attrNameLst>
                                          <p:attrName>style.visibility</p:attrName>
                                        </p:attrNameLst>
                                      </p:cBhvr>
                                      <p:to>
                                        <p:strVal val="visible"/>
                                      </p:to>
                                    </p:set>
                                    <p:anim calcmode="lin" valueType="num">
                                      <p:cBhvr additive="base">
                                        <p:cTn id="19" dur="500" fill="hold"/>
                                        <p:tgtEl>
                                          <p:spTgt spid="32777"/>
                                        </p:tgtEl>
                                        <p:attrNameLst>
                                          <p:attrName>ppt_x</p:attrName>
                                        </p:attrNameLst>
                                      </p:cBhvr>
                                      <p:tavLst>
                                        <p:tav tm="0">
                                          <p:val>
                                            <p:strVal val="1+#ppt_w/2"/>
                                          </p:val>
                                        </p:tav>
                                        <p:tav tm="100000">
                                          <p:val>
                                            <p:strVal val="#ppt_x"/>
                                          </p:val>
                                        </p:tav>
                                      </p:tavLst>
                                    </p:anim>
                                    <p:anim calcmode="lin" valueType="num">
                                      <p:cBhvr additive="base">
                                        <p:cTn id="20" dur="500" fill="hold"/>
                                        <p:tgtEl>
                                          <p:spTgt spid="32777"/>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2775"/>
                                        </p:tgtEl>
                                        <p:attrNameLst>
                                          <p:attrName>style.visibility</p:attrName>
                                        </p:attrNameLst>
                                      </p:cBhvr>
                                      <p:to>
                                        <p:strVal val="visible"/>
                                      </p:to>
                                    </p:set>
                                    <p:anim calcmode="lin" valueType="num">
                                      <p:cBhvr additive="base">
                                        <p:cTn id="25" dur="500" fill="hold"/>
                                        <p:tgtEl>
                                          <p:spTgt spid="32775"/>
                                        </p:tgtEl>
                                        <p:attrNameLst>
                                          <p:attrName>ppt_x</p:attrName>
                                        </p:attrNameLst>
                                      </p:cBhvr>
                                      <p:tavLst>
                                        <p:tav tm="0">
                                          <p:val>
                                            <p:strVal val="#ppt_x"/>
                                          </p:val>
                                        </p:tav>
                                        <p:tav tm="100000">
                                          <p:val>
                                            <p:strVal val="#ppt_x"/>
                                          </p:val>
                                        </p:tav>
                                      </p:tavLst>
                                    </p:anim>
                                    <p:anim calcmode="lin" valueType="num">
                                      <p:cBhvr additive="base">
                                        <p:cTn id="26" dur="500" fill="hold"/>
                                        <p:tgtEl>
                                          <p:spTgt spid="32775"/>
                                        </p:tgtEl>
                                        <p:attrNameLst>
                                          <p:attrName>ppt_y</p:attrName>
                                        </p:attrNameLst>
                                      </p:cBhvr>
                                      <p:tavLst>
                                        <p:tav tm="0">
                                          <p:val>
                                            <p:strVal val="0-#ppt_h/2"/>
                                          </p:val>
                                        </p:tav>
                                        <p:tav tm="100000">
                                          <p:val>
                                            <p:strVal val="#ppt_y"/>
                                          </p:val>
                                        </p:tav>
                                      </p:tavLst>
                                    </p:anim>
                                  </p:childTnLst>
                                </p:cTn>
                              </p:par>
                              <p:par>
                                <p:cTn id="27" presetID="2" presetClass="entr" presetSubtype="6" fill="hold" grpId="0" nodeType="withEffect">
                                  <p:stCondLst>
                                    <p:cond delay="0"/>
                                  </p:stCondLst>
                                  <p:childTnLst>
                                    <p:set>
                                      <p:cBhvr>
                                        <p:cTn id="28" dur="1" fill="hold">
                                          <p:stCondLst>
                                            <p:cond delay="0"/>
                                          </p:stCondLst>
                                        </p:cTn>
                                        <p:tgtEl>
                                          <p:spTgt spid="32778"/>
                                        </p:tgtEl>
                                        <p:attrNameLst>
                                          <p:attrName>style.visibility</p:attrName>
                                        </p:attrNameLst>
                                      </p:cBhvr>
                                      <p:to>
                                        <p:strVal val="visible"/>
                                      </p:to>
                                    </p:set>
                                    <p:anim calcmode="lin" valueType="num">
                                      <p:cBhvr additive="base">
                                        <p:cTn id="29" dur="500" fill="hold"/>
                                        <p:tgtEl>
                                          <p:spTgt spid="32778"/>
                                        </p:tgtEl>
                                        <p:attrNameLst>
                                          <p:attrName>ppt_x</p:attrName>
                                        </p:attrNameLst>
                                      </p:cBhvr>
                                      <p:tavLst>
                                        <p:tav tm="0">
                                          <p:val>
                                            <p:strVal val="1+#ppt_w/2"/>
                                          </p:val>
                                        </p:tav>
                                        <p:tav tm="100000">
                                          <p:val>
                                            <p:strVal val="#ppt_x"/>
                                          </p:val>
                                        </p:tav>
                                      </p:tavLst>
                                    </p:anim>
                                    <p:anim calcmode="lin" valueType="num">
                                      <p:cBhvr additive="base">
                                        <p:cTn id="30" dur="500" fill="hold"/>
                                        <p:tgtEl>
                                          <p:spTgt spid="32778"/>
                                        </p:tgtEl>
                                        <p:attrNameLst>
                                          <p:attrName>ppt_y</p:attrName>
                                        </p:attrNameLst>
                                      </p:cBhvr>
                                      <p:tavLst>
                                        <p:tav tm="0">
                                          <p:val>
                                            <p:strVal val="1+#ppt_h/2"/>
                                          </p:val>
                                        </p:tav>
                                        <p:tav tm="100000">
                                          <p:val>
                                            <p:strVal val="#ppt_y"/>
                                          </p:val>
                                        </p:tav>
                                      </p:tavLst>
                                    </p:anim>
                                  </p:childTnLst>
                                </p:cTn>
                              </p:par>
                              <p:par>
                                <p:cTn id="31" presetID="2" presetClass="entr" presetSubtype="12" fill="hold" grpId="0" nodeType="withEffect">
                                  <p:stCondLst>
                                    <p:cond delay="0"/>
                                  </p:stCondLst>
                                  <p:childTnLst>
                                    <p:set>
                                      <p:cBhvr>
                                        <p:cTn id="32" dur="1" fill="hold">
                                          <p:stCondLst>
                                            <p:cond delay="0"/>
                                          </p:stCondLst>
                                        </p:cTn>
                                        <p:tgtEl>
                                          <p:spTgt spid="32779"/>
                                        </p:tgtEl>
                                        <p:attrNameLst>
                                          <p:attrName>style.visibility</p:attrName>
                                        </p:attrNameLst>
                                      </p:cBhvr>
                                      <p:to>
                                        <p:strVal val="visible"/>
                                      </p:to>
                                    </p:set>
                                    <p:anim calcmode="lin" valueType="num">
                                      <p:cBhvr additive="base">
                                        <p:cTn id="33" dur="500" fill="hold"/>
                                        <p:tgtEl>
                                          <p:spTgt spid="32779"/>
                                        </p:tgtEl>
                                        <p:attrNameLst>
                                          <p:attrName>ppt_x</p:attrName>
                                        </p:attrNameLst>
                                      </p:cBhvr>
                                      <p:tavLst>
                                        <p:tav tm="0">
                                          <p:val>
                                            <p:strVal val="0-#ppt_w/2"/>
                                          </p:val>
                                        </p:tav>
                                        <p:tav tm="100000">
                                          <p:val>
                                            <p:strVal val="#ppt_x"/>
                                          </p:val>
                                        </p:tav>
                                      </p:tavLst>
                                    </p:anim>
                                    <p:anim calcmode="lin" valueType="num">
                                      <p:cBhvr additive="base">
                                        <p:cTn id="34" dur="500" fill="hold"/>
                                        <p:tgtEl>
                                          <p:spTgt spid="32779"/>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27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32774" grpId="0"/>
      <p:bldP spid="32775" grpId="0"/>
      <p:bldP spid="32776" grpId="0"/>
      <p:bldP spid="32777" grpId="0"/>
      <p:bldP spid="32778" grpId="0"/>
      <p:bldP spid="32779" grpId="0"/>
      <p:bldP spid="3278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152400" y="685800"/>
            <a:ext cx="8763000" cy="5943600"/>
          </a:xfrm>
        </p:spPr>
        <p:txBody>
          <a:bodyPr/>
          <a:lstStyle/>
          <a:p>
            <a:pPr eaLnBrk="1" hangingPunct="1">
              <a:buFontTx/>
              <a:buNone/>
            </a:pPr>
            <a:r>
              <a:rPr lang="en-US" sz="2800" b="1" smtClean="0"/>
              <a:t>For ball handling judgments, the referee’s judgment must be in accordance with the spirit of the rules to </a:t>
            </a:r>
            <a:r>
              <a:rPr lang="en-US" sz="2800" b="1" smtClean="0">
                <a:solidFill>
                  <a:srgbClr val="FF3300"/>
                </a:solidFill>
              </a:rPr>
              <a:t>encourage longer rallies</a:t>
            </a:r>
            <a:r>
              <a:rPr lang="en-US" sz="2800" b="1" smtClean="0"/>
              <a:t> and spectacular actions; hence, </a:t>
            </a:r>
            <a:r>
              <a:rPr lang="en-US" sz="2800" b="1" smtClean="0">
                <a:solidFill>
                  <a:srgbClr val="FF3300"/>
                </a:solidFill>
              </a:rPr>
              <a:t>only the most obvious violations will be whistled</a:t>
            </a:r>
            <a:r>
              <a:rPr lang="en-US" sz="2800" b="1" smtClean="0"/>
              <a:t>. Therefore, when a player is not in a very good position to play the ball, the R1 will be less severe in his/her judgment of ball handling faults. The referees should enhance the excitement of volleyball by </a:t>
            </a:r>
            <a:r>
              <a:rPr lang="en-US" sz="2800" b="1" smtClean="0">
                <a:solidFill>
                  <a:srgbClr val="FF3300"/>
                </a:solidFill>
              </a:rPr>
              <a:t>allow</a:t>
            </a:r>
            <a:r>
              <a:rPr lang="en-US" sz="2800" b="1" smtClean="0"/>
              <a:t>ing </a:t>
            </a:r>
            <a:r>
              <a:rPr lang="en-US" sz="2800" b="1" smtClean="0">
                <a:solidFill>
                  <a:srgbClr val="FF3300"/>
                </a:solidFill>
              </a:rPr>
              <a:t>the spectacular elements of the game</a:t>
            </a:r>
            <a:r>
              <a:rPr lang="en-US" sz="2800" b="1" smtClean="0"/>
              <a:t>, and highlighting the skill and athleticism of the players. Referees must </a:t>
            </a:r>
            <a:r>
              <a:rPr lang="en-US" sz="2800" b="1" smtClean="0">
                <a:solidFill>
                  <a:srgbClr val="FF3300"/>
                </a:solidFill>
              </a:rPr>
              <a:t>judge the contact of the ball</a:t>
            </a:r>
            <a:r>
              <a:rPr lang="en-US" sz="2800" b="1" smtClean="0"/>
              <a:t>, not the technique or body position of the player.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Ball Handling Goals</a:t>
            </a:r>
          </a:p>
        </p:txBody>
      </p:sp>
      <p:sp>
        <p:nvSpPr>
          <p:cNvPr id="5123" name="Rectangle 3"/>
          <p:cNvSpPr>
            <a:spLocks noGrp="1" noChangeArrowheads="1"/>
          </p:cNvSpPr>
          <p:nvPr>
            <p:ph type="body" idx="1"/>
          </p:nvPr>
        </p:nvSpPr>
        <p:spPr/>
        <p:txBody>
          <a:bodyPr/>
          <a:lstStyle/>
          <a:p>
            <a:pPr eaLnBrk="1" hangingPunct="1"/>
            <a:r>
              <a:rPr lang="en-US" smtClean="0"/>
              <a:t>Consistency in ball handling judgment</a:t>
            </a:r>
          </a:p>
          <a:p>
            <a:pPr eaLnBrk="1" hangingPunct="1"/>
            <a:endParaRPr lang="en-US" smtClean="0"/>
          </a:p>
          <a:p>
            <a:pPr eaLnBrk="1" hangingPunct="1"/>
            <a:r>
              <a:rPr lang="en-US" smtClean="0"/>
              <a:t>An increase in continuation of play when judging </a:t>
            </a:r>
            <a:r>
              <a:rPr lang="en-US" sz="4000" smtClean="0">
                <a:solidFill>
                  <a:srgbClr val="FF3300"/>
                </a:solidFill>
              </a:rPr>
              <a:t>second ball contacts</a:t>
            </a:r>
            <a:r>
              <a:rPr lang="en-US" smtClean="0"/>
              <a:t> that are </a:t>
            </a:r>
            <a:r>
              <a:rPr lang="en-US" sz="4000" smtClean="0">
                <a:solidFill>
                  <a:srgbClr val="FF3300"/>
                </a:solidFill>
              </a:rPr>
              <a:t>directed to a teammate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smtClean="0"/>
              <a:t>Consistency in Ball Handling Judgment</a:t>
            </a:r>
          </a:p>
        </p:txBody>
      </p:sp>
      <p:sp>
        <p:nvSpPr>
          <p:cNvPr id="29699" name="Rectangle 3"/>
          <p:cNvSpPr>
            <a:spLocks noGrp="1" noChangeArrowheads="1"/>
          </p:cNvSpPr>
          <p:nvPr>
            <p:ph type="body" idx="1"/>
          </p:nvPr>
        </p:nvSpPr>
        <p:spPr/>
        <p:txBody>
          <a:bodyPr/>
          <a:lstStyle/>
          <a:p>
            <a:pPr eaLnBrk="1" hangingPunct="1">
              <a:lnSpc>
                <a:spcPct val="80000"/>
              </a:lnSpc>
            </a:pPr>
            <a:r>
              <a:rPr lang="en-US" sz="2800" smtClean="0"/>
              <a:t>Only judge the contact point</a:t>
            </a:r>
          </a:p>
          <a:p>
            <a:pPr eaLnBrk="1" hangingPunct="1">
              <a:lnSpc>
                <a:spcPct val="80000"/>
              </a:lnSpc>
              <a:buFontTx/>
              <a:buNone/>
            </a:pPr>
            <a:endParaRPr lang="en-US" sz="2800" smtClean="0"/>
          </a:p>
          <a:p>
            <a:pPr eaLnBrk="1" hangingPunct="1">
              <a:lnSpc>
                <a:spcPct val="80000"/>
              </a:lnSpc>
            </a:pPr>
            <a:r>
              <a:rPr lang="en-US" sz="2800" smtClean="0"/>
              <a:t>Ignore outside influences</a:t>
            </a:r>
          </a:p>
          <a:p>
            <a:pPr lvl="1" eaLnBrk="1" hangingPunct="1">
              <a:lnSpc>
                <a:spcPct val="80000"/>
              </a:lnSpc>
            </a:pPr>
            <a:r>
              <a:rPr lang="en-US" sz="2400" smtClean="0"/>
              <a:t>Player technique</a:t>
            </a:r>
          </a:p>
          <a:p>
            <a:pPr lvl="1" eaLnBrk="1" hangingPunct="1">
              <a:lnSpc>
                <a:spcPct val="80000"/>
              </a:lnSpc>
            </a:pPr>
            <a:r>
              <a:rPr lang="en-US" sz="2400" smtClean="0"/>
              <a:t>Spin on ball</a:t>
            </a:r>
          </a:p>
          <a:p>
            <a:pPr lvl="1" eaLnBrk="1" hangingPunct="1">
              <a:lnSpc>
                <a:spcPct val="80000"/>
              </a:lnSpc>
            </a:pPr>
            <a:r>
              <a:rPr lang="en-US" sz="2400" smtClean="0"/>
              <a:t>Coaches’ expectations</a:t>
            </a:r>
          </a:p>
          <a:p>
            <a:pPr lvl="1" eaLnBrk="1" hangingPunct="1">
              <a:lnSpc>
                <a:spcPct val="80000"/>
              </a:lnSpc>
            </a:pPr>
            <a:r>
              <a:rPr lang="en-US" sz="2400" smtClean="0"/>
              <a:t>Crowd reaction</a:t>
            </a:r>
          </a:p>
          <a:p>
            <a:pPr eaLnBrk="1" hangingPunct="1">
              <a:lnSpc>
                <a:spcPct val="80000"/>
              </a:lnSpc>
            </a:pPr>
            <a:endParaRPr lang="en-US" sz="2800" smtClean="0"/>
          </a:p>
          <a:p>
            <a:pPr eaLnBrk="1" hangingPunct="1">
              <a:lnSpc>
                <a:spcPct val="80000"/>
              </a:lnSpc>
            </a:pPr>
            <a:r>
              <a:rPr lang="en-US" sz="2800" smtClean="0"/>
              <a:t>Avoid automatic calls</a:t>
            </a:r>
          </a:p>
          <a:p>
            <a:pPr lvl="1" eaLnBrk="1" hangingPunct="1">
              <a:lnSpc>
                <a:spcPct val="80000"/>
              </a:lnSpc>
            </a:pPr>
            <a:r>
              <a:rPr lang="en-US" sz="2400" smtClean="0"/>
              <a:t>There is no body/ball position or playing technique that automatically results in illegal contact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6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69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69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699">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6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000" smtClean="0"/>
              <a:t>An Increase in Continuation of Play</a:t>
            </a:r>
          </a:p>
        </p:txBody>
      </p:sp>
      <p:sp>
        <p:nvSpPr>
          <p:cNvPr id="30723" name="Rectangle 3"/>
          <p:cNvSpPr>
            <a:spLocks noGrp="1" noChangeArrowheads="1"/>
          </p:cNvSpPr>
          <p:nvPr>
            <p:ph type="body" idx="1"/>
          </p:nvPr>
        </p:nvSpPr>
        <p:spPr/>
        <p:txBody>
          <a:bodyPr/>
          <a:lstStyle/>
          <a:p>
            <a:pPr eaLnBrk="1" hangingPunct="1"/>
            <a:r>
              <a:rPr lang="en-US" smtClean="0"/>
              <a:t>Judgment of second contacts</a:t>
            </a:r>
          </a:p>
          <a:p>
            <a:pPr eaLnBrk="1" hangingPunct="1"/>
            <a:r>
              <a:rPr lang="en-US" smtClean="0"/>
              <a:t>A player in good position is expected to play the ball without discernible double contact</a:t>
            </a:r>
          </a:p>
          <a:p>
            <a:pPr eaLnBrk="1" hangingPunct="1"/>
            <a:r>
              <a:rPr lang="en-US" smtClean="0"/>
              <a:t>Less severe judgment is applied to a contact by a player who makes a challenging or spectacular play.</a:t>
            </a:r>
          </a:p>
          <a:p>
            <a:pPr eaLnBrk="1" hangingPunct="1"/>
            <a:r>
              <a:rPr lang="en-US" smtClean="0"/>
              <a:t>An egregious fault should still be called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iterate type="lt">
                                    <p:tmPct val="0"/>
                                  </p:iterate>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mph" presetSubtype="0" fill="hold" nodeType="clickEffect">
                                  <p:stCondLst>
                                    <p:cond delay="0"/>
                                  </p:stCondLst>
                                  <p:iterate type="lt">
                                    <p:tmPct val="4000"/>
                                  </p:iterate>
                                  <p:childTnLst>
                                    <p:set>
                                      <p:cBhvr override="childStyle">
                                        <p:cTn id="30" dur="500" fill="hold"/>
                                        <p:tgtEl>
                                          <p:spTgt spid="307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Page-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9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txBox="1">
            <a:spLocks noGrp="1"/>
          </p:cNvSpPr>
          <p:nvPr/>
        </p:nvSpPr>
        <p:spPr bwMode="auto">
          <a:xfrm>
            <a:off x="8534400" y="6473825"/>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1F68035-2E8B-4EF9-A354-2CD81B0F555C}" type="slidenum">
              <a:rPr lang="en-US" sz="1400"/>
              <a:pPr algn="r" eaLnBrk="1" hangingPunct="1"/>
              <a:t>9</a:t>
            </a:fld>
            <a:endParaRPr lang="en-US" sz="1400"/>
          </a:p>
        </p:txBody>
      </p:sp>
      <p:sp>
        <p:nvSpPr>
          <p:cNvPr id="10243" name="WordArt 2"/>
          <p:cNvSpPr>
            <a:spLocks noChangeArrowheads="1" noChangeShapeType="1" noTextEdit="1"/>
          </p:cNvSpPr>
          <p:nvPr/>
        </p:nvSpPr>
        <p:spPr bwMode="auto">
          <a:xfrm>
            <a:off x="1320800" y="271463"/>
            <a:ext cx="6183313" cy="933450"/>
          </a:xfrm>
          <a:prstGeom prst="rect">
            <a:avLst/>
          </a:prstGeom>
        </p:spPr>
        <p:txBody>
          <a:bodyPr wrap="none" fromWordArt="1">
            <a:prstTxWarp prst="textPlain">
              <a:avLst>
                <a:gd name="adj" fmla="val 50000"/>
              </a:avLst>
            </a:prstTxWarp>
          </a:bodyPr>
          <a:lstStyle/>
          <a:p>
            <a:pPr algn="ctr"/>
            <a:r>
              <a:rPr lang="en-US" sz="6000" kern="10">
                <a:ln w="19050">
                  <a:solidFill>
                    <a:srgbClr val="99CCFF"/>
                  </a:solidFill>
                  <a:round/>
                  <a:headEnd/>
                  <a:tailEnd/>
                </a:ln>
                <a:solidFill>
                  <a:srgbClr val="0066CC"/>
                </a:solidFill>
                <a:effectLst>
                  <a:outerShdw dist="35921" dir="2700000" algn="ctr" rotWithShape="0">
                    <a:srgbClr val="990000"/>
                  </a:outerShdw>
                </a:effectLst>
                <a:latin typeface="Impact"/>
              </a:rPr>
              <a:t>Ball Handling Commentary</a:t>
            </a:r>
          </a:p>
        </p:txBody>
      </p:sp>
      <p:sp>
        <p:nvSpPr>
          <p:cNvPr id="377859" name="Rectangle 3"/>
          <p:cNvSpPr>
            <a:spLocks noChangeArrowheads="1"/>
          </p:cNvSpPr>
          <p:nvPr/>
        </p:nvSpPr>
        <p:spPr bwMode="auto">
          <a:xfrm>
            <a:off x="533400" y="1600200"/>
            <a:ext cx="8610600" cy="494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spcBef>
                <a:spcPct val="50000"/>
              </a:spcBef>
              <a:buFontTx/>
              <a:buBlip>
                <a:blip r:embed="rId3"/>
              </a:buBlip>
            </a:pPr>
            <a:r>
              <a:rPr lang="en-US" sz="2800" b="1"/>
              <a:t> Caught and/or Thrown (“illegal contact” signal) </a:t>
            </a:r>
          </a:p>
          <a:p>
            <a:pPr lvl="1" eaLnBrk="0" hangingPunct="0">
              <a:spcBef>
                <a:spcPct val="50000"/>
              </a:spcBef>
              <a:buFontTx/>
              <a:buBlip>
                <a:blip r:embed="rId3"/>
              </a:buBlip>
            </a:pPr>
            <a:r>
              <a:rPr lang="en-US" sz="2400" b="1"/>
              <a:t> Over-control</a:t>
            </a:r>
          </a:p>
          <a:p>
            <a:pPr eaLnBrk="0" hangingPunct="0">
              <a:spcBef>
                <a:spcPct val="50000"/>
              </a:spcBef>
              <a:buFontTx/>
              <a:buBlip>
                <a:blip r:embed="rId3"/>
              </a:buBlip>
            </a:pPr>
            <a:r>
              <a:rPr lang="en-US" sz="2800" b="1"/>
              <a:t> Multiple Contacts</a:t>
            </a:r>
          </a:p>
          <a:p>
            <a:pPr lvl="1" eaLnBrk="0" hangingPunct="0">
              <a:spcBef>
                <a:spcPct val="50000"/>
              </a:spcBef>
              <a:buFontTx/>
              <a:buBlip>
                <a:blip r:embed="rId3"/>
              </a:buBlip>
            </a:pPr>
            <a:r>
              <a:rPr lang="en-US" sz="2400" b="1"/>
              <a:t> Under-control</a:t>
            </a:r>
          </a:p>
          <a:p>
            <a:pPr lvl="1" eaLnBrk="0" hangingPunct="0">
              <a:spcBef>
                <a:spcPct val="50000"/>
              </a:spcBef>
              <a:buFontTx/>
              <a:buBlip>
                <a:blip r:embed="rId3"/>
              </a:buBlip>
            </a:pPr>
            <a:r>
              <a:rPr lang="en-US" sz="2400" b="1"/>
              <a:t> Spin is not illegal</a:t>
            </a:r>
          </a:p>
          <a:p>
            <a:pPr lvl="1" eaLnBrk="0" hangingPunct="0">
              <a:spcBef>
                <a:spcPct val="50000"/>
              </a:spcBef>
              <a:buFontTx/>
              <a:buBlip>
                <a:blip r:embed="rId3"/>
              </a:buBlip>
            </a:pPr>
            <a:r>
              <a:rPr lang="en-US" sz="2400" b="1"/>
              <a:t> Player’s (body) position or technique </a:t>
            </a:r>
          </a:p>
          <a:p>
            <a:pPr eaLnBrk="0" hangingPunct="0">
              <a:spcBef>
                <a:spcPct val="50000"/>
              </a:spcBef>
              <a:buFontTx/>
              <a:buBlip>
                <a:blip r:embed="rId3"/>
              </a:buBlip>
            </a:pPr>
            <a:r>
              <a:rPr lang="en-US" sz="2800" b="1"/>
              <a:t> Recognizing &amp; Contributing to the Match!</a:t>
            </a:r>
          </a:p>
          <a:p>
            <a:pPr lvl="1" eaLnBrk="0" hangingPunct="0">
              <a:spcBef>
                <a:spcPct val="50000"/>
              </a:spcBef>
              <a:buFontTx/>
              <a:buBlip>
                <a:blip r:embed="rId3"/>
              </a:buBlip>
            </a:pPr>
            <a:r>
              <a:rPr lang="en-US" sz="2400" b="1"/>
              <a:t> “catches are still catches” and “doubles are still doubles;” intervene only when appropriate!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77859">
                                            <p:txEl>
                                              <p:pRg st="0" end="0"/>
                                            </p:txEl>
                                          </p:spTgt>
                                        </p:tgtEl>
                                        <p:attrNameLst>
                                          <p:attrName>style.visibility</p:attrName>
                                        </p:attrNameLst>
                                      </p:cBhvr>
                                      <p:to>
                                        <p:strVal val="visible"/>
                                      </p:to>
                                    </p:set>
                                    <p:animEffect transition="in" filter="dissolve">
                                      <p:cBhvr>
                                        <p:cTn id="7" dur="500"/>
                                        <p:tgtEl>
                                          <p:spTgt spid="3778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77859">
                                            <p:txEl>
                                              <p:pRg st="1" end="1"/>
                                            </p:txEl>
                                          </p:spTgt>
                                        </p:tgtEl>
                                        <p:attrNameLst>
                                          <p:attrName>style.visibility</p:attrName>
                                        </p:attrNameLst>
                                      </p:cBhvr>
                                      <p:to>
                                        <p:strVal val="visible"/>
                                      </p:to>
                                    </p:set>
                                    <p:animEffect transition="in" filter="dissolve">
                                      <p:cBhvr>
                                        <p:cTn id="12" dur="500"/>
                                        <p:tgtEl>
                                          <p:spTgt spid="3778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77859">
                                            <p:txEl>
                                              <p:pRg st="2" end="2"/>
                                            </p:txEl>
                                          </p:spTgt>
                                        </p:tgtEl>
                                        <p:attrNameLst>
                                          <p:attrName>style.visibility</p:attrName>
                                        </p:attrNameLst>
                                      </p:cBhvr>
                                      <p:to>
                                        <p:strVal val="visible"/>
                                      </p:to>
                                    </p:set>
                                    <p:animEffect transition="in" filter="dissolve">
                                      <p:cBhvr>
                                        <p:cTn id="17" dur="500"/>
                                        <p:tgtEl>
                                          <p:spTgt spid="3778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77859">
                                            <p:txEl>
                                              <p:pRg st="3" end="3"/>
                                            </p:txEl>
                                          </p:spTgt>
                                        </p:tgtEl>
                                        <p:attrNameLst>
                                          <p:attrName>style.visibility</p:attrName>
                                        </p:attrNameLst>
                                      </p:cBhvr>
                                      <p:to>
                                        <p:strVal val="visible"/>
                                      </p:to>
                                    </p:set>
                                    <p:animEffect transition="in" filter="dissolve">
                                      <p:cBhvr>
                                        <p:cTn id="22" dur="500"/>
                                        <p:tgtEl>
                                          <p:spTgt spid="3778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77859">
                                            <p:txEl>
                                              <p:pRg st="4" end="4"/>
                                            </p:txEl>
                                          </p:spTgt>
                                        </p:tgtEl>
                                        <p:attrNameLst>
                                          <p:attrName>style.visibility</p:attrName>
                                        </p:attrNameLst>
                                      </p:cBhvr>
                                      <p:to>
                                        <p:strVal val="visible"/>
                                      </p:to>
                                    </p:set>
                                    <p:animEffect transition="in" filter="dissolve">
                                      <p:cBhvr>
                                        <p:cTn id="27" dur="500"/>
                                        <p:tgtEl>
                                          <p:spTgt spid="3778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77859">
                                            <p:txEl>
                                              <p:pRg st="5" end="5"/>
                                            </p:txEl>
                                          </p:spTgt>
                                        </p:tgtEl>
                                        <p:attrNameLst>
                                          <p:attrName>style.visibility</p:attrName>
                                        </p:attrNameLst>
                                      </p:cBhvr>
                                      <p:to>
                                        <p:strVal val="visible"/>
                                      </p:to>
                                    </p:set>
                                    <p:animEffect transition="in" filter="dissolve">
                                      <p:cBhvr>
                                        <p:cTn id="32" dur="500"/>
                                        <p:tgtEl>
                                          <p:spTgt spid="37785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77859">
                                            <p:txEl>
                                              <p:pRg st="6" end="6"/>
                                            </p:txEl>
                                          </p:spTgt>
                                        </p:tgtEl>
                                        <p:attrNameLst>
                                          <p:attrName>style.visibility</p:attrName>
                                        </p:attrNameLst>
                                      </p:cBhvr>
                                      <p:to>
                                        <p:strVal val="visible"/>
                                      </p:to>
                                    </p:set>
                                    <p:animEffect transition="in" filter="dissolve">
                                      <p:cBhvr>
                                        <p:cTn id="37" dur="500"/>
                                        <p:tgtEl>
                                          <p:spTgt spid="37785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377859">
                                            <p:txEl>
                                              <p:pRg st="7" end="7"/>
                                            </p:txEl>
                                          </p:spTgt>
                                        </p:tgtEl>
                                        <p:attrNameLst>
                                          <p:attrName>style.visibility</p:attrName>
                                        </p:attrNameLst>
                                      </p:cBhvr>
                                      <p:to>
                                        <p:strVal val="visible"/>
                                      </p:to>
                                    </p:set>
                                    <p:animEffect transition="in" filter="dissolve">
                                      <p:cBhvr>
                                        <p:cTn id="42" dur="500"/>
                                        <p:tgtEl>
                                          <p:spTgt spid="3778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1933</Words>
  <Application>Microsoft Office PowerPoint</Application>
  <PresentationFormat>On-screen Show (4:3)</PresentationFormat>
  <Paragraphs>186</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Tahoma</vt:lpstr>
      <vt:lpstr>Wingdings</vt:lpstr>
      <vt:lpstr>Arial Black</vt:lpstr>
      <vt:lpstr>Calibri</vt:lpstr>
      <vt:lpstr>Default Design</vt:lpstr>
      <vt:lpstr>PowerPoint Presentation</vt:lpstr>
      <vt:lpstr>PowerPoint Presentation</vt:lpstr>
      <vt:lpstr>PowerPoint Presentation</vt:lpstr>
      <vt:lpstr>Ball Handling Goals</vt:lpstr>
      <vt:lpstr>Consistency in Ball Handling Judgment</vt:lpstr>
      <vt:lpstr>An Increase in Continuation of Play</vt:lpstr>
      <vt:lpstr>PowerPoint Presentation</vt:lpstr>
      <vt:lpstr>PowerPoint Presentation</vt:lpstr>
      <vt:lpstr>PowerPoint Presentation</vt:lpstr>
      <vt:lpstr>Ball Handling Calls</vt:lpstr>
      <vt:lpstr>Ball Handling Calls</vt:lpstr>
      <vt:lpstr>Ball Handling Calls</vt:lpstr>
      <vt:lpstr>Ball Handling Calls</vt:lpstr>
      <vt:lpstr>Ball Handling Calls</vt:lpstr>
      <vt:lpstr>Ball Handling Calls</vt:lpstr>
      <vt:lpstr>Ball Handling Calls</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 Kyle</dc:creator>
  <cp:lastModifiedBy>Greg S. Irby</cp:lastModifiedBy>
  <cp:revision>9</cp:revision>
  <dcterms:created xsi:type="dcterms:W3CDTF">2009-08-10T01:51:12Z</dcterms:created>
  <dcterms:modified xsi:type="dcterms:W3CDTF">2013-08-27T03:15:30Z</dcterms:modified>
</cp:coreProperties>
</file>